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0"/>
  </p:notesMasterIdLst>
  <p:sldIdLst>
    <p:sldId id="256" r:id="rId2"/>
    <p:sldId id="316" r:id="rId3"/>
    <p:sldId id="326" r:id="rId4"/>
    <p:sldId id="288" r:id="rId5"/>
    <p:sldId id="293" r:id="rId6"/>
    <p:sldId id="264" r:id="rId7"/>
    <p:sldId id="257" r:id="rId8"/>
    <p:sldId id="299" r:id="rId9"/>
    <p:sldId id="300" r:id="rId10"/>
    <p:sldId id="267" r:id="rId11"/>
    <p:sldId id="263" r:id="rId12"/>
    <p:sldId id="265" r:id="rId13"/>
    <p:sldId id="296" r:id="rId14"/>
    <p:sldId id="297" r:id="rId15"/>
    <p:sldId id="298" r:id="rId16"/>
    <p:sldId id="272" r:id="rId17"/>
    <p:sldId id="318" r:id="rId18"/>
    <p:sldId id="312" r:id="rId19"/>
    <p:sldId id="325" r:id="rId20"/>
    <p:sldId id="323" r:id="rId21"/>
    <p:sldId id="321" r:id="rId22"/>
    <p:sldId id="324" r:id="rId23"/>
    <p:sldId id="320" r:id="rId24"/>
    <p:sldId id="322" r:id="rId25"/>
    <p:sldId id="269" r:id="rId26"/>
    <p:sldId id="258" r:id="rId27"/>
    <p:sldId id="306" r:id="rId28"/>
    <p:sldId id="287" r:id="rId2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ユーザー" initials="MOユ" lastIdx="30" clrIdx="0">
    <p:extLst>
      <p:ext uri="{19B8F6BF-5375-455C-9EA6-DF929625EA0E}">
        <p15:presenceInfo xmlns:p15="http://schemas.microsoft.com/office/powerpoint/2012/main" userId="Microsoft Office ユーザー" providerId="None"/>
      </p:ext>
    </p:extLst>
  </p:cmAuthor>
  <p:cmAuthor id="2" name=" " initials="" lastIdx="36" clrIdx="1">
    <p:extLst>
      <p:ext uri="{19B8F6BF-5375-455C-9EA6-DF929625EA0E}">
        <p15:presenceInfo xmlns:p15="http://schemas.microsoft.com/office/powerpoint/2012/main" userId="c955c5abdb50a70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
    <a:wholeTbl>
      <a:tcTxStyle>
        <a:font>
          <a:latin typeface="+mn-lt"/>
          <a:ea typeface="+mn-ea"/>
          <a:cs typeface="+mn-cs"/>
        </a:font>
        <a:srgbClr val="000000"/>
      </a:tcTxStyle>
      <a:tcStyle>
        <a:tcBdr>
          <a:left>
            <a:ln w="12701" cap="flat" cmpd="sng" algn="ctr">
              <a:solidFill>
                <a:srgbClr val="FFFFFF"/>
              </a:solidFill>
              <a:prstDash val="solid"/>
              <a:round/>
              <a:headEnd type="none" w="med" len="med"/>
              <a:tailEnd type="none" w="med" len="med"/>
            </a:ln>
          </a:left>
          <a:right>
            <a:ln w="12701" cap="flat" cmpd="sng" algn="ctr">
              <a:solidFill>
                <a:srgbClr val="FFFFFF"/>
              </a:solidFill>
              <a:prstDash val="solid"/>
              <a:round/>
              <a:headEnd type="none" w="med" len="med"/>
              <a:tailEnd type="none" w="med" len="med"/>
            </a:ln>
          </a:right>
          <a:top>
            <a:ln w="12701" cap="flat" cmpd="sng" algn="ctr">
              <a:solidFill>
                <a:srgbClr val="FFFFFF"/>
              </a:solidFill>
              <a:prstDash val="solid"/>
              <a:round/>
              <a:headEnd type="none" w="med" len="med"/>
              <a:tailEnd type="none" w="med" len="med"/>
            </a:ln>
          </a:top>
          <a:bottom>
            <a:ln w="12701" cap="flat" cmpd="sng" algn="ctr">
              <a:solidFill>
                <a:srgbClr val="FFFFFF"/>
              </a:solidFill>
              <a:prstDash val="solid"/>
              <a:round/>
              <a:headEnd type="none" w="med" len="med"/>
              <a:tailEnd type="none" w="med" len="med"/>
            </a:ln>
          </a:bottom>
        </a:tcBdr>
        <a:fill>
          <a:solidFill>
            <a:srgbClr val="E9EBF5"/>
          </a:solidFill>
        </a:fill>
      </a:tcStyle>
    </a:wholeTbl>
    <a:band1H>
      <a:tcStyle>
        <a:tcBdr/>
        <a:fill>
          <a:solidFill>
            <a:srgbClr val="CFD5EA"/>
          </a:solidFill>
        </a:fill>
      </a:tcStyle>
    </a:band1H>
    <a:band2H>
      <a:tcStyle>
        <a:tcBdr/>
      </a:tcStyle>
    </a:band2H>
    <a:band1V>
      <a:tcStyle>
        <a:tcBdr/>
        <a:fill>
          <a:solidFill>
            <a:srgbClr val="CFD5EA"/>
          </a:solidFill>
        </a:fill>
      </a:tcStyle>
    </a:band1V>
    <a:band2V>
      <a:tcStyle>
        <a:tcBdr/>
      </a:tcStyle>
    </a:band2V>
    <a:lastCol>
      <a:tcTxStyle b="on">
        <a:font>
          <a:latin typeface="+mn-lt"/>
          <a:ea typeface="+mn-ea"/>
          <a:cs typeface="+mn-cs"/>
        </a:font>
        <a:srgbClr val="FFFFFF"/>
      </a:tcTxStyle>
      <a:tcStyle>
        <a:tcBdr/>
        <a:fill>
          <a:solidFill>
            <a:srgbClr val="4472C4"/>
          </a:solidFill>
        </a:fill>
      </a:tcStyle>
    </a:lastCol>
    <a:firstCol>
      <a:tcTxStyle b="on">
        <a:font>
          <a:latin typeface="+mn-lt"/>
          <a:ea typeface="+mn-ea"/>
          <a:cs typeface="+mn-cs"/>
        </a:font>
        <a:srgbClr val="FFFFFF"/>
      </a:tcTxStyle>
      <a:tcStyle>
        <a:tcBdr/>
        <a:fill>
          <a:solidFill>
            <a:srgbClr val="4472C4"/>
          </a:solidFill>
        </a:fill>
      </a:tcStyle>
    </a:firstCol>
    <a:lastRow>
      <a:tcTxStyle b="on">
        <a:font>
          <a:latin typeface="+mn-lt"/>
          <a:ea typeface="+mn-ea"/>
          <a:cs typeface="+mn-cs"/>
        </a:font>
        <a:srgbClr val="FFFFFF"/>
      </a:tcTxStyle>
      <a:tcStyle>
        <a:tcBdr>
          <a:top>
            <a:ln w="38103" cap="flat" cmpd="sng" algn="ctr">
              <a:solidFill>
                <a:srgbClr val="FFFFFF"/>
              </a:solidFill>
              <a:prstDash val="solid"/>
              <a:round/>
              <a:headEnd type="none" w="med" len="med"/>
              <a:tailEnd type="none" w="med" len="med"/>
            </a:ln>
          </a:top>
        </a:tcBdr>
        <a:fill>
          <a:solidFill>
            <a:srgbClr val="4472C4"/>
          </a:solidFill>
        </a:fill>
      </a:tcStyle>
    </a:lastRow>
    <a:firstRow>
      <a:tcTxStyle b="on">
        <a:font>
          <a:latin typeface="+mn-lt"/>
          <a:ea typeface="+mn-ea"/>
          <a:cs typeface="+mn-cs"/>
        </a:font>
        <a:srgbClr val="FFFFFF"/>
      </a:tcTxStyle>
      <a:tcStyle>
        <a:tcBdr>
          <a:bottom>
            <a:ln w="38103" cap="flat" cmpd="sng" algn="ctr">
              <a:solidFill>
                <a:srgbClr val="FFFFFF"/>
              </a:solidFill>
              <a:prstDash val="solid"/>
              <a:round/>
              <a:headEnd type="none" w="med" len="med"/>
              <a:tailEnd type="none" w="med" len="med"/>
            </a:ln>
          </a:bottom>
        </a:tcBdr>
        <a:fill>
          <a:solidFill>
            <a:srgbClr val="4472C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54" autoAdjust="0"/>
    <p:restoredTop sz="85257" autoAdjust="0"/>
  </p:normalViewPr>
  <p:slideViewPr>
    <p:cSldViewPr snapToGrid="0">
      <p:cViewPr varScale="1">
        <p:scale>
          <a:sx n="89" d="100"/>
          <a:sy n="89" d="100"/>
        </p:scale>
        <p:origin x="28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svg"/><Relationship Id="rId1" Type="http://schemas.openxmlformats.org/officeDocument/2006/relationships/image" Target="../media/image29.png"/><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32.svg"/></Relationships>
</file>

<file path=ppt/diagrams/_rels/drawing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svg"/><Relationship Id="rId1" Type="http://schemas.openxmlformats.org/officeDocument/2006/relationships/image" Target="../media/image29.png"/><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32.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2035D3-6C8E-4F73-B1C1-279B7E4FD10F}" type="doc">
      <dgm:prSet loTypeId="urn:microsoft.com/office/officeart/2005/8/layout/vList3" loCatId="list" qsTypeId="urn:microsoft.com/office/officeart/2005/8/quickstyle/simple1" qsCatId="simple" csTypeId="urn:microsoft.com/office/officeart/2005/8/colors/colorful5" csCatId="colorful" phldr="1"/>
      <dgm:spPr/>
    </dgm:pt>
    <dgm:pt modelId="{D4848C14-9606-468B-B1D9-EC57A973F16C}">
      <dgm:prSet phldrT="[テキスト]"/>
      <dgm:spPr/>
      <dgm:t>
        <a:bodyPr/>
        <a:lstStyle/>
        <a:p>
          <a:r>
            <a:rPr kumimoji="1" lang="ja-JP" altLang="en-US" dirty="0">
              <a:solidFill>
                <a:schemeClr val="tx1"/>
              </a:solidFill>
            </a:rPr>
            <a:t>店員空間</a:t>
          </a:r>
        </a:p>
      </dgm:t>
    </dgm:pt>
    <dgm:pt modelId="{29CF3016-748D-4E9F-8058-BC7183DDD7C1}" type="parTrans" cxnId="{E5EA0838-ABAD-4CE1-A951-CED9A4195EAC}">
      <dgm:prSet/>
      <dgm:spPr/>
      <dgm:t>
        <a:bodyPr/>
        <a:lstStyle/>
        <a:p>
          <a:endParaRPr kumimoji="1" lang="ja-JP" altLang="en-US"/>
        </a:p>
      </dgm:t>
    </dgm:pt>
    <dgm:pt modelId="{B983A343-75AE-42D0-BDC2-4FE6EDA6B9C3}" type="sibTrans" cxnId="{E5EA0838-ABAD-4CE1-A951-CED9A4195EAC}">
      <dgm:prSet/>
      <dgm:spPr/>
      <dgm:t>
        <a:bodyPr/>
        <a:lstStyle/>
        <a:p>
          <a:endParaRPr kumimoji="1" lang="ja-JP" altLang="en-US"/>
        </a:p>
      </dgm:t>
    </dgm:pt>
    <dgm:pt modelId="{5DCA07CC-001A-48EF-9F60-491589D26246}">
      <dgm:prSet phldrT="[テキスト]"/>
      <dgm:spPr/>
      <dgm:t>
        <a:bodyPr/>
        <a:lstStyle/>
        <a:p>
          <a:r>
            <a:rPr kumimoji="1" lang="ja-JP" altLang="en-US" dirty="0">
              <a:solidFill>
                <a:schemeClr val="tx1"/>
              </a:solidFill>
            </a:rPr>
            <a:t>商品空間</a:t>
          </a:r>
        </a:p>
      </dgm:t>
    </dgm:pt>
    <dgm:pt modelId="{30BD794E-FF7D-49F6-B9CB-1C45061549A9}" type="parTrans" cxnId="{88C5143C-3B6C-4293-84CE-2D556FA5AB39}">
      <dgm:prSet/>
      <dgm:spPr/>
      <dgm:t>
        <a:bodyPr/>
        <a:lstStyle/>
        <a:p>
          <a:endParaRPr kumimoji="1" lang="ja-JP" altLang="en-US"/>
        </a:p>
      </dgm:t>
    </dgm:pt>
    <dgm:pt modelId="{1E8DA418-1AFD-47C9-8239-7F90CA4D93A4}" type="sibTrans" cxnId="{88C5143C-3B6C-4293-84CE-2D556FA5AB39}">
      <dgm:prSet/>
      <dgm:spPr/>
      <dgm:t>
        <a:bodyPr/>
        <a:lstStyle/>
        <a:p>
          <a:endParaRPr kumimoji="1" lang="ja-JP" altLang="en-US"/>
        </a:p>
      </dgm:t>
    </dgm:pt>
    <dgm:pt modelId="{A09D9386-D45C-45AB-9E27-31175CFA6D82}">
      <dgm:prSet phldrT="[テキスト]"/>
      <dgm:spPr/>
      <dgm:t>
        <a:bodyPr/>
        <a:lstStyle/>
        <a:p>
          <a:r>
            <a:rPr kumimoji="1" lang="ja-JP" altLang="en-US" dirty="0">
              <a:solidFill>
                <a:schemeClr val="tx1"/>
              </a:solidFill>
            </a:rPr>
            <a:t>客空間</a:t>
          </a:r>
        </a:p>
      </dgm:t>
    </dgm:pt>
    <dgm:pt modelId="{A8ABDFED-A388-49C0-AEC1-3F77B5DAA65F}" type="sibTrans" cxnId="{F469F5F9-0AA5-480B-9CDF-2FC1CDB84AC5}">
      <dgm:prSet/>
      <dgm:spPr/>
      <dgm:t>
        <a:bodyPr/>
        <a:lstStyle/>
        <a:p>
          <a:endParaRPr kumimoji="1" lang="ja-JP" altLang="en-US"/>
        </a:p>
      </dgm:t>
    </dgm:pt>
    <dgm:pt modelId="{A094DD63-15F2-41B4-9E50-233564EA2823}" type="parTrans" cxnId="{F469F5F9-0AA5-480B-9CDF-2FC1CDB84AC5}">
      <dgm:prSet/>
      <dgm:spPr/>
      <dgm:t>
        <a:bodyPr/>
        <a:lstStyle/>
        <a:p>
          <a:endParaRPr kumimoji="1" lang="ja-JP" altLang="en-US"/>
        </a:p>
      </dgm:t>
    </dgm:pt>
    <dgm:pt modelId="{DA54199D-9623-4DDD-A475-6C19B93C67F2}" type="pres">
      <dgm:prSet presAssocID="{332035D3-6C8E-4F73-B1C1-279B7E4FD10F}" presName="linearFlow" presStyleCnt="0">
        <dgm:presLayoutVars>
          <dgm:dir/>
          <dgm:resizeHandles val="exact"/>
        </dgm:presLayoutVars>
      </dgm:prSet>
      <dgm:spPr/>
    </dgm:pt>
    <dgm:pt modelId="{73557B52-3C31-4A3A-A956-37D840AA81C8}" type="pres">
      <dgm:prSet presAssocID="{D4848C14-9606-468B-B1D9-EC57A973F16C}" presName="composite" presStyleCnt="0"/>
      <dgm:spPr/>
    </dgm:pt>
    <dgm:pt modelId="{DC6C0F49-3AA5-4A19-A719-F3CE5B4EE6BC}" type="pres">
      <dgm:prSet presAssocID="{D4848C14-9606-468B-B1D9-EC57A973F16C}" presName="imgShp" presStyleLbl="fgImgPlace1" presStyleIdx="0" presStyleCnt="3" custLinFactNeighborX="-31679" custLinFactNeighborY="-2770"/>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事務員"/>
        </a:ext>
      </dgm:extLst>
    </dgm:pt>
    <dgm:pt modelId="{173BB22F-F638-426F-A2F3-A94A9D99BA26}" type="pres">
      <dgm:prSet presAssocID="{D4848C14-9606-468B-B1D9-EC57A973F16C}" presName="txShp" presStyleLbl="node1" presStyleIdx="0" presStyleCnt="3" custLinFactNeighborY="-4745">
        <dgm:presLayoutVars>
          <dgm:bulletEnabled val="1"/>
        </dgm:presLayoutVars>
      </dgm:prSet>
      <dgm:spPr/>
    </dgm:pt>
    <dgm:pt modelId="{3A4FE21B-CE58-4978-A66C-949DD7E0A9C6}" type="pres">
      <dgm:prSet presAssocID="{B983A343-75AE-42D0-BDC2-4FE6EDA6B9C3}" presName="spacing" presStyleCnt="0"/>
      <dgm:spPr/>
    </dgm:pt>
    <dgm:pt modelId="{C72E591F-EA55-46CF-96E5-BD137C906BBA}" type="pres">
      <dgm:prSet presAssocID="{5DCA07CC-001A-48EF-9F60-491589D26246}" presName="composite" presStyleCnt="0"/>
      <dgm:spPr/>
    </dgm:pt>
    <dgm:pt modelId="{6C7633ED-6720-40FA-91A4-FC5408BEB067}" type="pres">
      <dgm:prSet presAssocID="{5DCA07CC-001A-48EF-9F60-491589D26246}" presName="imgShp" presStyleLbl="fgImgPlace1" presStyleIdx="1" presStyleCnt="3" custScaleX="109593" custScaleY="111236" custLinFactNeighborX="-35616" custLinFactNeighborY="0"/>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シャツ"/>
        </a:ext>
      </dgm:extLst>
    </dgm:pt>
    <dgm:pt modelId="{9711AB5F-A657-4EF0-B3B7-4E54BC4C836A}" type="pres">
      <dgm:prSet presAssocID="{5DCA07CC-001A-48EF-9F60-491589D26246}" presName="txShp" presStyleLbl="node1" presStyleIdx="1" presStyleCnt="3" custLinFactNeighborX="914" custLinFactNeighborY="0">
        <dgm:presLayoutVars>
          <dgm:bulletEnabled val="1"/>
        </dgm:presLayoutVars>
      </dgm:prSet>
      <dgm:spPr/>
    </dgm:pt>
    <dgm:pt modelId="{7E0C5FA0-7C2E-42FF-9547-EAE0D9F53936}" type="pres">
      <dgm:prSet presAssocID="{1E8DA418-1AFD-47C9-8239-7F90CA4D93A4}" presName="spacing" presStyleCnt="0"/>
      <dgm:spPr/>
    </dgm:pt>
    <dgm:pt modelId="{3E3E6D42-4A53-40E3-B7F6-ADDF1E7313CE}" type="pres">
      <dgm:prSet presAssocID="{A09D9386-D45C-45AB-9E27-31175CFA6D82}" presName="composite" presStyleCnt="0"/>
      <dgm:spPr/>
    </dgm:pt>
    <dgm:pt modelId="{B0281473-1A1B-4C52-AEB7-6B56DB45FB7A}" type="pres">
      <dgm:prSet presAssocID="{A09D9386-D45C-45AB-9E27-31175CFA6D82}" presName="imgShp" presStyleLbl="fgImgPlace1" presStyleIdx="2" presStyleCnt="3" custLinFactNeighborX="-30959" custLinFactNeighborY="2771"/>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笑顔 (塗りつぶしなし)"/>
        </a:ext>
      </dgm:extLst>
    </dgm:pt>
    <dgm:pt modelId="{1553D70C-5A95-43EE-B37A-3D12416422E0}" type="pres">
      <dgm:prSet presAssocID="{A09D9386-D45C-45AB-9E27-31175CFA6D82}" presName="txShp" presStyleLbl="node1" presStyleIdx="2" presStyleCnt="3">
        <dgm:presLayoutVars>
          <dgm:bulletEnabled val="1"/>
        </dgm:presLayoutVars>
      </dgm:prSet>
      <dgm:spPr/>
    </dgm:pt>
  </dgm:ptLst>
  <dgm:cxnLst>
    <dgm:cxn modelId="{E5EA0838-ABAD-4CE1-A951-CED9A4195EAC}" srcId="{332035D3-6C8E-4F73-B1C1-279B7E4FD10F}" destId="{D4848C14-9606-468B-B1D9-EC57A973F16C}" srcOrd="0" destOrd="0" parTransId="{29CF3016-748D-4E9F-8058-BC7183DDD7C1}" sibTransId="{B983A343-75AE-42D0-BDC2-4FE6EDA6B9C3}"/>
    <dgm:cxn modelId="{88C5143C-3B6C-4293-84CE-2D556FA5AB39}" srcId="{332035D3-6C8E-4F73-B1C1-279B7E4FD10F}" destId="{5DCA07CC-001A-48EF-9F60-491589D26246}" srcOrd="1" destOrd="0" parTransId="{30BD794E-FF7D-49F6-B9CB-1C45061549A9}" sibTransId="{1E8DA418-1AFD-47C9-8239-7F90CA4D93A4}"/>
    <dgm:cxn modelId="{52274942-DBB2-4877-8B13-5296FFEC48FB}" type="presOf" srcId="{D4848C14-9606-468B-B1D9-EC57A973F16C}" destId="{173BB22F-F638-426F-A2F3-A94A9D99BA26}" srcOrd="0" destOrd="0" presId="urn:microsoft.com/office/officeart/2005/8/layout/vList3"/>
    <dgm:cxn modelId="{F58EBE72-C960-4C3B-87C6-A654925C84DC}" type="presOf" srcId="{A09D9386-D45C-45AB-9E27-31175CFA6D82}" destId="{1553D70C-5A95-43EE-B37A-3D12416422E0}" srcOrd="0" destOrd="0" presId="urn:microsoft.com/office/officeart/2005/8/layout/vList3"/>
    <dgm:cxn modelId="{C74B5793-54DB-4F11-8810-98B25507A3C5}" type="presOf" srcId="{332035D3-6C8E-4F73-B1C1-279B7E4FD10F}" destId="{DA54199D-9623-4DDD-A475-6C19B93C67F2}" srcOrd="0" destOrd="0" presId="urn:microsoft.com/office/officeart/2005/8/layout/vList3"/>
    <dgm:cxn modelId="{F469F5F9-0AA5-480B-9CDF-2FC1CDB84AC5}" srcId="{332035D3-6C8E-4F73-B1C1-279B7E4FD10F}" destId="{A09D9386-D45C-45AB-9E27-31175CFA6D82}" srcOrd="2" destOrd="0" parTransId="{A094DD63-15F2-41B4-9E50-233564EA2823}" sibTransId="{A8ABDFED-A388-49C0-AEC1-3F77B5DAA65F}"/>
    <dgm:cxn modelId="{6B1091FA-0CC7-4B5A-88EB-2CEF3932E8CB}" type="presOf" srcId="{5DCA07CC-001A-48EF-9F60-491589D26246}" destId="{9711AB5F-A657-4EF0-B3B7-4E54BC4C836A}" srcOrd="0" destOrd="0" presId="urn:microsoft.com/office/officeart/2005/8/layout/vList3"/>
    <dgm:cxn modelId="{E2A052CE-4ACC-4883-BC06-205846644E31}" type="presParOf" srcId="{DA54199D-9623-4DDD-A475-6C19B93C67F2}" destId="{73557B52-3C31-4A3A-A956-37D840AA81C8}" srcOrd="0" destOrd="0" presId="urn:microsoft.com/office/officeart/2005/8/layout/vList3"/>
    <dgm:cxn modelId="{18B4104B-4591-490A-AE85-03A00152D7F2}" type="presParOf" srcId="{73557B52-3C31-4A3A-A956-37D840AA81C8}" destId="{DC6C0F49-3AA5-4A19-A719-F3CE5B4EE6BC}" srcOrd="0" destOrd="0" presId="urn:microsoft.com/office/officeart/2005/8/layout/vList3"/>
    <dgm:cxn modelId="{FACAD2A7-02B4-480B-9DE9-B68C86D4F453}" type="presParOf" srcId="{73557B52-3C31-4A3A-A956-37D840AA81C8}" destId="{173BB22F-F638-426F-A2F3-A94A9D99BA26}" srcOrd="1" destOrd="0" presId="urn:microsoft.com/office/officeart/2005/8/layout/vList3"/>
    <dgm:cxn modelId="{D3034E09-8447-4F13-BB88-6247D9D23CE6}" type="presParOf" srcId="{DA54199D-9623-4DDD-A475-6C19B93C67F2}" destId="{3A4FE21B-CE58-4978-A66C-949DD7E0A9C6}" srcOrd="1" destOrd="0" presId="urn:microsoft.com/office/officeart/2005/8/layout/vList3"/>
    <dgm:cxn modelId="{DD3F169E-7E21-446C-8E69-3BA13B4FCCD5}" type="presParOf" srcId="{DA54199D-9623-4DDD-A475-6C19B93C67F2}" destId="{C72E591F-EA55-46CF-96E5-BD137C906BBA}" srcOrd="2" destOrd="0" presId="urn:microsoft.com/office/officeart/2005/8/layout/vList3"/>
    <dgm:cxn modelId="{EB5F298E-AE3A-4734-938A-25F384728260}" type="presParOf" srcId="{C72E591F-EA55-46CF-96E5-BD137C906BBA}" destId="{6C7633ED-6720-40FA-91A4-FC5408BEB067}" srcOrd="0" destOrd="0" presId="urn:microsoft.com/office/officeart/2005/8/layout/vList3"/>
    <dgm:cxn modelId="{98DE486B-B835-48D3-A9D9-433E5A468C9C}" type="presParOf" srcId="{C72E591F-EA55-46CF-96E5-BD137C906BBA}" destId="{9711AB5F-A657-4EF0-B3B7-4E54BC4C836A}" srcOrd="1" destOrd="0" presId="urn:microsoft.com/office/officeart/2005/8/layout/vList3"/>
    <dgm:cxn modelId="{F26BE848-1CBB-49EB-B89F-6E95D050E216}" type="presParOf" srcId="{DA54199D-9623-4DDD-A475-6C19B93C67F2}" destId="{7E0C5FA0-7C2E-42FF-9547-EAE0D9F53936}" srcOrd="3" destOrd="0" presId="urn:microsoft.com/office/officeart/2005/8/layout/vList3"/>
    <dgm:cxn modelId="{2ABBE202-6D7B-4391-9744-05D2A23177BE}" type="presParOf" srcId="{DA54199D-9623-4DDD-A475-6C19B93C67F2}" destId="{3E3E6D42-4A53-40E3-B7F6-ADDF1E7313CE}" srcOrd="4" destOrd="0" presId="urn:microsoft.com/office/officeart/2005/8/layout/vList3"/>
    <dgm:cxn modelId="{B02AB4DD-746C-4FCD-9760-9C24DDE96625}" type="presParOf" srcId="{3E3E6D42-4A53-40E3-B7F6-ADDF1E7313CE}" destId="{B0281473-1A1B-4C52-AEB7-6B56DB45FB7A}" srcOrd="0" destOrd="0" presId="urn:microsoft.com/office/officeart/2005/8/layout/vList3"/>
    <dgm:cxn modelId="{E96BFF6D-B3E9-4BA3-A431-FB1FA0280D35}" type="presParOf" srcId="{3E3E6D42-4A53-40E3-B7F6-ADDF1E7313CE}" destId="{1553D70C-5A95-43EE-B37A-3D12416422E0}"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3BB22F-F638-426F-A2F3-A94A9D99BA26}">
      <dsp:nvSpPr>
        <dsp:cNvPr id="0" name=""/>
        <dsp:cNvSpPr/>
      </dsp:nvSpPr>
      <dsp:spPr>
        <a:xfrm rot="10800000">
          <a:off x="1026053" y="0"/>
          <a:ext cx="3534294" cy="543345"/>
        </a:xfrm>
        <a:prstGeom prst="homePlat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9600" tIns="72390" rIns="135128" bIns="72390" numCol="1" spcCol="1270" anchor="ctr" anchorCtr="0">
          <a:noAutofit/>
        </a:bodyPr>
        <a:lstStyle/>
        <a:p>
          <a:pPr marL="0" lvl="0" indent="0" algn="ctr" defTabSz="844550">
            <a:lnSpc>
              <a:spcPct val="90000"/>
            </a:lnSpc>
            <a:spcBef>
              <a:spcPct val="0"/>
            </a:spcBef>
            <a:spcAft>
              <a:spcPct val="35000"/>
            </a:spcAft>
            <a:buNone/>
          </a:pPr>
          <a:r>
            <a:rPr kumimoji="1" lang="ja-JP" altLang="en-US" sz="1900" kern="1200" dirty="0">
              <a:solidFill>
                <a:schemeClr val="tx1"/>
              </a:solidFill>
            </a:rPr>
            <a:t>店員空間</a:t>
          </a:r>
        </a:p>
      </dsp:txBody>
      <dsp:txXfrm rot="10800000">
        <a:off x="1161889" y="0"/>
        <a:ext cx="3398458" cy="543345"/>
      </dsp:txXfrm>
    </dsp:sp>
    <dsp:sp modelId="{DC6C0F49-3AA5-4A19-A719-F3CE5B4EE6BC}">
      <dsp:nvSpPr>
        <dsp:cNvPr id="0" name=""/>
        <dsp:cNvSpPr/>
      </dsp:nvSpPr>
      <dsp:spPr>
        <a:xfrm>
          <a:off x="582254" y="0"/>
          <a:ext cx="543345" cy="543345"/>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711AB5F-A657-4EF0-B3B7-4E54BC4C836A}">
      <dsp:nvSpPr>
        <dsp:cNvPr id="0" name=""/>
        <dsp:cNvSpPr/>
      </dsp:nvSpPr>
      <dsp:spPr>
        <a:xfrm rot="10800000">
          <a:off x="1071387" y="727082"/>
          <a:ext cx="3534294" cy="543345"/>
        </a:xfrm>
        <a:prstGeom prst="homePlate">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9600" tIns="72390" rIns="135128" bIns="72390" numCol="1" spcCol="1270" anchor="ctr" anchorCtr="0">
          <a:noAutofit/>
        </a:bodyPr>
        <a:lstStyle/>
        <a:p>
          <a:pPr marL="0" lvl="0" indent="0" algn="ctr" defTabSz="844550">
            <a:lnSpc>
              <a:spcPct val="90000"/>
            </a:lnSpc>
            <a:spcBef>
              <a:spcPct val="0"/>
            </a:spcBef>
            <a:spcAft>
              <a:spcPct val="35000"/>
            </a:spcAft>
            <a:buNone/>
          </a:pPr>
          <a:r>
            <a:rPr kumimoji="1" lang="ja-JP" altLang="en-US" sz="1900" kern="1200" dirty="0">
              <a:solidFill>
                <a:schemeClr val="tx1"/>
              </a:solidFill>
            </a:rPr>
            <a:t>商品空間</a:t>
          </a:r>
        </a:p>
      </dsp:txBody>
      <dsp:txXfrm rot="10800000">
        <a:off x="1207223" y="727082"/>
        <a:ext cx="3398458" cy="543345"/>
      </dsp:txXfrm>
    </dsp:sp>
    <dsp:sp modelId="{6C7633ED-6720-40FA-91A4-FC5408BEB067}">
      <dsp:nvSpPr>
        <dsp:cNvPr id="0" name=""/>
        <dsp:cNvSpPr/>
      </dsp:nvSpPr>
      <dsp:spPr>
        <a:xfrm>
          <a:off x="547832" y="696557"/>
          <a:ext cx="595468" cy="604395"/>
        </a:xfrm>
        <a:prstGeom prst="ellipse">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553D70C-5A95-43EE-B37A-3D12416422E0}">
      <dsp:nvSpPr>
        <dsp:cNvPr id="0" name=""/>
        <dsp:cNvSpPr/>
      </dsp:nvSpPr>
      <dsp:spPr>
        <a:xfrm rot="10800000">
          <a:off x="1026053" y="1453351"/>
          <a:ext cx="3534294" cy="543345"/>
        </a:xfrm>
        <a:prstGeom prst="homePlate">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9600" tIns="72390" rIns="135128" bIns="72390" numCol="1" spcCol="1270" anchor="ctr" anchorCtr="0">
          <a:noAutofit/>
        </a:bodyPr>
        <a:lstStyle/>
        <a:p>
          <a:pPr marL="0" lvl="0" indent="0" algn="ctr" defTabSz="844550">
            <a:lnSpc>
              <a:spcPct val="90000"/>
            </a:lnSpc>
            <a:spcBef>
              <a:spcPct val="0"/>
            </a:spcBef>
            <a:spcAft>
              <a:spcPct val="35000"/>
            </a:spcAft>
            <a:buNone/>
          </a:pPr>
          <a:r>
            <a:rPr kumimoji="1" lang="ja-JP" altLang="en-US" sz="1900" kern="1200" dirty="0">
              <a:solidFill>
                <a:schemeClr val="tx1"/>
              </a:solidFill>
            </a:rPr>
            <a:t>客空間</a:t>
          </a:r>
        </a:p>
      </dsp:txBody>
      <dsp:txXfrm rot="10800000">
        <a:off x="1161889" y="1453351"/>
        <a:ext cx="3398458" cy="543345"/>
      </dsp:txXfrm>
    </dsp:sp>
    <dsp:sp modelId="{B0281473-1A1B-4C52-AEB7-6B56DB45FB7A}">
      <dsp:nvSpPr>
        <dsp:cNvPr id="0" name=""/>
        <dsp:cNvSpPr/>
      </dsp:nvSpPr>
      <dsp:spPr>
        <a:xfrm>
          <a:off x="586166" y="1454165"/>
          <a:ext cx="543345" cy="543345"/>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2C585BFB-A3A9-45C3-B3D3-1594342E4FA9}"/>
              </a:ext>
            </a:extLst>
          </p:cNvPr>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游ゴシック"/>
                <a:ea typeface="游ゴシック" pitchFamily="34"/>
              </a:defRPr>
            </a:lvl1pPr>
          </a:lstStyle>
          <a:p>
            <a:pPr lvl="0"/>
            <a:endParaRPr lang="en-US" dirty="0"/>
          </a:p>
        </p:txBody>
      </p:sp>
      <p:sp>
        <p:nvSpPr>
          <p:cNvPr id="3" name="日付プレースホルダー 2">
            <a:extLst>
              <a:ext uri="{FF2B5EF4-FFF2-40B4-BE49-F238E27FC236}">
                <a16:creationId xmlns:a16="http://schemas.microsoft.com/office/drawing/2014/main" id="{82DB4353-CC81-4B6C-9A90-6ADA82F829CC}"/>
              </a:ext>
            </a:extLst>
          </p:cNvPr>
          <p:cNvSpPr txBox="1">
            <a:spLocks noGrp="1"/>
          </p:cNvSpPr>
          <p:nvPr>
            <p:ph type="dt"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游ゴシック"/>
                <a:ea typeface="游ゴシック" pitchFamily="34"/>
              </a:defRPr>
            </a:lvl1pPr>
          </a:lstStyle>
          <a:p>
            <a:pPr lvl="0"/>
            <a:fld id="{0D2E6BBF-2C4D-45B3-B13A-9BF31B07F24E}" type="datetime1">
              <a:rPr lang="en-US"/>
              <a:pPr lvl="0"/>
              <a:t>9/18/19</a:t>
            </a:fld>
            <a:endParaRPr lang="en-US" dirty="0"/>
          </a:p>
        </p:txBody>
      </p:sp>
      <p:sp>
        <p:nvSpPr>
          <p:cNvPr id="4" name="スライド イメージ プレースホルダー 3">
            <a:extLst>
              <a:ext uri="{FF2B5EF4-FFF2-40B4-BE49-F238E27FC236}">
                <a16:creationId xmlns:a16="http://schemas.microsoft.com/office/drawing/2014/main" id="{44B10EBD-9C3C-4549-8762-AE535120BA87}"/>
              </a:ext>
            </a:extLst>
          </p:cNvPr>
          <p:cNvSpPr>
            <a:spLocks noGrp="1" noRot="1" noChangeAspect="1"/>
          </p:cNvSpPr>
          <p:nvPr>
            <p:ph type="sldImg" idx="2"/>
          </p:nvPr>
        </p:nvSpPr>
        <p:spPr>
          <a:xfrm>
            <a:off x="685800" y="1143000"/>
            <a:ext cx="5486400" cy="3086099"/>
          </a:xfrm>
          <a:prstGeom prst="rect">
            <a:avLst/>
          </a:prstGeom>
          <a:noFill/>
          <a:ln w="12701">
            <a:solidFill>
              <a:srgbClr val="000000"/>
            </a:solidFill>
            <a:prstDash val="solid"/>
          </a:ln>
        </p:spPr>
      </p:sp>
      <p:sp>
        <p:nvSpPr>
          <p:cNvPr id="5" name="ノート プレースホルダー 4">
            <a:extLst>
              <a:ext uri="{FF2B5EF4-FFF2-40B4-BE49-F238E27FC236}">
                <a16:creationId xmlns:a16="http://schemas.microsoft.com/office/drawing/2014/main" id="{FC80DAC8-CCB9-4C85-A74D-011418704FC6}"/>
              </a:ext>
            </a:extLst>
          </p:cNvPr>
          <p:cNvSpPr txBox="1">
            <a:spLocks noGrp="1"/>
          </p:cNvSpPr>
          <p:nvPr>
            <p:ph type="body" sz="quarter" idx="3"/>
          </p:nvPr>
        </p:nvSpPr>
        <p:spPr>
          <a:xfrm>
            <a:off x="685800" y="4400549"/>
            <a:ext cx="5486400" cy="3600450"/>
          </a:xfrm>
          <a:prstGeom prst="rect">
            <a:avLst/>
          </a:prstGeom>
          <a:noFill/>
          <a:ln>
            <a:noFill/>
          </a:ln>
        </p:spPr>
        <p:txBody>
          <a:bodyPr vert="horz" wrap="square" lIns="91440" tIns="45720" rIns="91440" bIns="45720" anchor="t" anchorCtr="0" compatLnSpc="1">
            <a:noAutofit/>
          </a:body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p>
        </p:txBody>
      </p:sp>
      <p:sp>
        <p:nvSpPr>
          <p:cNvPr id="6" name="フッター プレースホルダー 5">
            <a:extLst>
              <a:ext uri="{FF2B5EF4-FFF2-40B4-BE49-F238E27FC236}">
                <a16:creationId xmlns:a16="http://schemas.microsoft.com/office/drawing/2014/main" id="{31EA3800-C229-47B6-83F5-48E3F8D8F101}"/>
              </a:ext>
            </a:extLst>
          </p:cNvPr>
          <p:cNvSpPr txBox="1">
            <a:spLocks noGrp="1"/>
          </p:cNvSpPr>
          <p:nvPr>
            <p:ph type="ftr" sz="quarter" idx="4"/>
          </p:nvPr>
        </p:nvSpPr>
        <p:spPr>
          <a:xfrm>
            <a:off x="0"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游ゴシック"/>
                <a:ea typeface="游ゴシック" pitchFamily="34"/>
              </a:defRPr>
            </a:lvl1pPr>
          </a:lstStyle>
          <a:p>
            <a:pPr lvl="0"/>
            <a:endParaRPr lang="en-US" dirty="0"/>
          </a:p>
        </p:txBody>
      </p:sp>
      <p:sp>
        <p:nvSpPr>
          <p:cNvPr id="7" name="スライド番号プレースホルダー 6">
            <a:extLst>
              <a:ext uri="{FF2B5EF4-FFF2-40B4-BE49-F238E27FC236}">
                <a16:creationId xmlns:a16="http://schemas.microsoft.com/office/drawing/2014/main" id="{6DA5665E-F41C-4555-BBD7-788457A34F82}"/>
              </a:ext>
            </a:extLst>
          </p:cNvPr>
          <p:cNvSpPr txBox="1">
            <a:spLocks noGrp="1"/>
          </p:cNvSpPr>
          <p:nvPr>
            <p:ph type="sldNum" sz="quarter" idx="5"/>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游ゴシック"/>
                <a:ea typeface="游ゴシック" pitchFamily="34"/>
              </a:defRPr>
            </a:lvl1pPr>
          </a:lstStyle>
          <a:p>
            <a:pPr lvl="0"/>
            <a:fld id="{FB2A8BF8-8BBA-4257-8579-D58AD50D3665}" type="slidenum">
              <a:t>‹#›</a:t>
            </a:fld>
            <a:endParaRPr lang="en-US" dirty="0"/>
          </a:p>
        </p:txBody>
      </p:sp>
    </p:spTree>
    <p:extLst>
      <p:ext uri="{BB962C8B-B14F-4D97-AF65-F5344CB8AC3E}">
        <p14:creationId xmlns:p14="http://schemas.microsoft.com/office/powerpoint/2010/main" val="2878863721"/>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ja-JP" sz="1200" b="0" i="0" u="none" strike="noStrike" kern="1200" cap="none" spc="0" baseline="0">
        <a:solidFill>
          <a:srgbClr val="000000"/>
        </a:solidFill>
        <a:uFillTx/>
        <a:latin typeface="游ゴシック"/>
        <a:ea typeface="游ゴシック" pitchFamily="34"/>
      </a:defRPr>
    </a:lvl1pPr>
    <a:lvl2pPr marL="457200" marR="0" lvl="1" indent="0" algn="l" defTabSz="914400" rtl="0" fontAlgn="auto" hangingPunct="1">
      <a:lnSpc>
        <a:spcPct val="100000"/>
      </a:lnSpc>
      <a:spcBef>
        <a:spcPts val="0"/>
      </a:spcBef>
      <a:spcAft>
        <a:spcPts val="0"/>
      </a:spcAft>
      <a:buNone/>
      <a:tabLst/>
      <a:defRPr lang="ja-JP" sz="1200" b="0" i="0" u="none" strike="noStrike" kern="1200" cap="none" spc="0" baseline="0">
        <a:solidFill>
          <a:srgbClr val="000000"/>
        </a:solidFill>
        <a:uFillTx/>
        <a:latin typeface="游ゴシック"/>
        <a:ea typeface="游ゴシック" pitchFamily="34"/>
      </a:defRPr>
    </a:lvl2pPr>
    <a:lvl3pPr marL="914400" marR="0" lvl="2" indent="0" algn="l" defTabSz="914400" rtl="0" fontAlgn="auto" hangingPunct="1">
      <a:lnSpc>
        <a:spcPct val="100000"/>
      </a:lnSpc>
      <a:spcBef>
        <a:spcPts val="0"/>
      </a:spcBef>
      <a:spcAft>
        <a:spcPts val="0"/>
      </a:spcAft>
      <a:buNone/>
      <a:tabLst/>
      <a:defRPr lang="ja-JP" sz="1200" b="0" i="0" u="none" strike="noStrike" kern="1200" cap="none" spc="0" baseline="0">
        <a:solidFill>
          <a:srgbClr val="000000"/>
        </a:solidFill>
        <a:uFillTx/>
        <a:latin typeface="游ゴシック"/>
        <a:ea typeface="游ゴシック" pitchFamily="34"/>
      </a:defRPr>
    </a:lvl3pPr>
    <a:lvl4pPr marL="1371600" marR="0" lvl="3" indent="0" algn="l" defTabSz="914400" rtl="0" fontAlgn="auto" hangingPunct="1">
      <a:lnSpc>
        <a:spcPct val="100000"/>
      </a:lnSpc>
      <a:spcBef>
        <a:spcPts val="0"/>
      </a:spcBef>
      <a:spcAft>
        <a:spcPts val="0"/>
      </a:spcAft>
      <a:buNone/>
      <a:tabLst/>
      <a:defRPr lang="ja-JP" sz="1200" b="0" i="0" u="none" strike="noStrike" kern="1200" cap="none" spc="0" baseline="0">
        <a:solidFill>
          <a:srgbClr val="000000"/>
        </a:solidFill>
        <a:uFillTx/>
        <a:latin typeface="游ゴシック"/>
        <a:ea typeface="游ゴシック" pitchFamily="34"/>
      </a:defRPr>
    </a:lvl4pPr>
    <a:lvl5pPr marL="1828800" marR="0" lvl="4" indent="0" algn="l" defTabSz="914400" rtl="0" fontAlgn="auto" hangingPunct="1">
      <a:lnSpc>
        <a:spcPct val="100000"/>
      </a:lnSpc>
      <a:spcBef>
        <a:spcPts val="0"/>
      </a:spcBef>
      <a:spcAft>
        <a:spcPts val="0"/>
      </a:spcAft>
      <a:buNone/>
      <a:tabLst/>
      <a:defRPr lang="ja-JP" sz="1200" b="0" i="0" u="none" strike="noStrike" kern="1200" cap="none" spc="0" baseline="0">
        <a:solidFill>
          <a:srgbClr val="000000"/>
        </a:solidFill>
        <a:uFillTx/>
        <a:latin typeface="游ゴシック"/>
        <a:ea typeface="游ゴシック" pitchFamily="34"/>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pPr lvl="0"/>
            <a:fld id="{FB2A8BF8-8BBA-4257-8579-D58AD50D3665}" type="slidenum">
              <a:rPr lang="en-US" altLang="ja-JP" smtClean="0"/>
              <a:t>1</a:t>
            </a:fld>
            <a:endParaRPr lang="ja-JP" altLang="en-US"/>
          </a:p>
        </p:txBody>
      </p:sp>
    </p:spTree>
    <p:extLst>
      <p:ext uri="{BB962C8B-B14F-4D97-AF65-F5344CB8AC3E}">
        <p14:creationId xmlns:p14="http://schemas.microsoft.com/office/powerpoint/2010/main" val="1789086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r>
              <a:rPr kumimoji="1" lang="ja-JP" altLang="en-US" dirty="0"/>
              <a:t>記事からどのようなことが言いたいのか書く</a:t>
            </a:r>
          </a:p>
        </p:txBody>
      </p:sp>
      <p:sp>
        <p:nvSpPr>
          <p:cNvPr id="4" name="スライド番号プレースホルダー 3"/>
          <p:cNvSpPr>
            <a:spLocks noGrp="1"/>
          </p:cNvSpPr>
          <p:nvPr>
            <p:ph type="sldNum" sz="quarter" idx="5"/>
          </p:nvPr>
        </p:nvSpPr>
        <p:spPr/>
        <p:txBody>
          <a:bodyPr/>
          <a:lstStyle/>
          <a:p>
            <a:pPr lvl="0"/>
            <a:fld id="{FB2A8BF8-8BBA-4257-8579-D58AD50D3665}" type="slidenum">
              <a:rPr lang="en-US" altLang="ja-JP" smtClean="0"/>
              <a:t>5</a:t>
            </a:fld>
            <a:endParaRPr lang="ja-JP" altLang="en-US"/>
          </a:p>
        </p:txBody>
      </p:sp>
    </p:spTree>
    <p:extLst>
      <p:ext uri="{BB962C8B-B14F-4D97-AF65-F5344CB8AC3E}">
        <p14:creationId xmlns:p14="http://schemas.microsoft.com/office/powerpoint/2010/main" val="1893305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lvl="0"/>
            <a:fld id="{FB2A8BF8-8BBA-4257-8579-D58AD50D3665}" type="slidenum">
              <a:rPr lang="en-US" altLang="ja-JP" smtClean="0"/>
              <a:t>7</a:t>
            </a:fld>
            <a:endParaRPr lang="ja-JP" altLang="en-US"/>
          </a:p>
        </p:txBody>
      </p:sp>
    </p:spTree>
    <p:extLst>
      <p:ext uri="{BB962C8B-B14F-4D97-AF65-F5344CB8AC3E}">
        <p14:creationId xmlns:p14="http://schemas.microsoft.com/office/powerpoint/2010/main" val="3141900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lvl="0"/>
            <a:fld id="{FB2A8BF8-8BBA-4257-8579-D58AD50D3665}" type="slidenum">
              <a:rPr lang="en-US" altLang="ja-JP" smtClean="0"/>
              <a:t>8</a:t>
            </a:fld>
            <a:endParaRPr lang="ja-JP" altLang="en-US" dirty="0"/>
          </a:p>
        </p:txBody>
      </p:sp>
    </p:spTree>
    <p:extLst>
      <p:ext uri="{BB962C8B-B14F-4D97-AF65-F5344CB8AC3E}">
        <p14:creationId xmlns:p14="http://schemas.microsoft.com/office/powerpoint/2010/main" val="40593505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pPr lvl="0"/>
            <a:fld id="{FB2A8BF8-8BBA-4257-8579-D58AD50D3665}" type="slidenum">
              <a:rPr lang="en-US" altLang="ja-JP" smtClean="0"/>
              <a:t>11</a:t>
            </a:fld>
            <a:endParaRPr lang="ja-JP" altLang="en-US"/>
          </a:p>
        </p:txBody>
      </p:sp>
    </p:spTree>
    <p:extLst>
      <p:ext uri="{BB962C8B-B14F-4D97-AF65-F5344CB8AC3E}">
        <p14:creationId xmlns:p14="http://schemas.microsoft.com/office/powerpoint/2010/main" val="1228209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r>
              <a:rPr kumimoji="1" lang="ja-JP" altLang="en-US" dirty="0"/>
              <a:t>スイートスポット並びにスイートエリアの定義をする（どのような時にどんな状態になるのか）</a:t>
            </a:r>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pPr lvl="0"/>
            <a:fld id="{FB2A8BF8-8BBA-4257-8579-D58AD50D3665}" type="slidenum">
              <a:rPr lang="en-US" altLang="ja-JP" smtClean="0"/>
              <a:t>13</a:t>
            </a:fld>
            <a:endParaRPr lang="ja-JP" altLang="en-US"/>
          </a:p>
        </p:txBody>
      </p:sp>
    </p:spTree>
    <p:extLst>
      <p:ext uri="{BB962C8B-B14F-4D97-AF65-F5344CB8AC3E}">
        <p14:creationId xmlns:p14="http://schemas.microsoft.com/office/powerpoint/2010/main" val="17591728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lvl="0"/>
            <a:fld id="{FB2A8BF8-8BBA-4257-8579-D58AD50D3665}" type="slidenum">
              <a:rPr lang="en-US" altLang="ja-JP" smtClean="0"/>
              <a:t>16</a:t>
            </a:fld>
            <a:endParaRPr lang="ja-JP" altLang="en-US" dirty="0"/>
          </a:p>
        </p:txBody>
      </p:sp>
    </p:spTree>
    <p:extLst>
      <p:ext uri="{BB962C8B-B14F-4D97-AF65-F5344CB8AC3E}">
        <p14:creationId xmlns:p14="http://schemas.microsoft.com/office/powerpoint/2010/main" val="32982553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lvl="0"/>
            <a:fld id="{FB2A8BF8-8BBA-4257-8579-D58AD50D3665}" type="slidenum">
              <a:rPr lang="en-US" altLang="ja-JP" smtClean="0"/>
              <a:t>17</a:t>
            </a:fld>
            <a:endParaRPr lang="ja-JP" altLang="en-US" dirty="0"/>
          </a:p>
        </p:txBody>
      </p:sp>
    </p:spTree>
    <p:extLst>
      <p:ext uri="{BB962C8B-B14F-4D97-AF65-F5344CB8AC3E}">
        <p14:creationId xmlns:p14="http://schemas.microsoft.com/office/powerpoint/2010/main" val="1780848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r>
              <a:rPr kumimoji="1" lang="ja-JP" altLang="en-US" dirty="0"/>
              <a:t>店員が後方に位置するのが印象がいい</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pPr lvl="0"/>
            <a:fld id="{FB2A8BF8-8BBA-4257-8579-D58AD50D3665}" type="slidenum">
              <a:rPr lang="en-US" altLang="ja-JP" smtClean="0"/>
              <a:t>21</a:t>
            </a:fld>
            <a:endParaRPr lang="ja-JP" altLang="en-US" dirty="0"/>
          </a:p>
        </p:txBody>
      </p:sp>
    </p:spTree>
    <p:extLst>
      <p:ext uri="{BB962C8B-B14F-4D97-AF65-F5344CB8AC3E}">
        <p14:creationId xmlns:p14="http://schemas.microsoft.com/office/powerpoint/2010/main" val="30924617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04483F0-3E0D-46A2-A169-02EF184F5BB1}"/>
              </a:ext>
            </a:extLst>
          </p:cNvPr>
          <p:cNvSpPr txBox="1">
            <a:spLocks noGrp="1"/>
          </p:cNvSpPr>
          <p:nvPr>
            <p:ph type="ctrTitle"/>
          </p:nvPr>
        </p:nvSpPr>
        <p:spPr>
          <a:xfrm>
            <a:off x="1524003" y="1122361"/>
            <a:ext cx="9144000" cy="2387598"/>
          </a:xfrm>
        </p:spPr>
        <p:txBody>
          <a:bodyPr anchor="b" anchorCtr="1"/>
          <a:lstStyle>
            <a:lvl1pPr algn="ctr">
              <a:defRPr sz="6000"/>
            </a:lvl1pPr>
          </a:lstStyle>
          <a:p>
            <a:pPr lvl="0"/>
            <a:r>
              <a:rPr lang="ja-JP"/>
              <a:t>マスター タイトルの書式設定</a:t>
            </a:r>
          </a:p>
        </p:txBody>
      </p:sp>
      <p:sp>
        <p:nvSpPr>
          <p:cNvPr id="3" name="字幕 2">
            <a:extLst>
              <a:ext uri="{FF2B5EF4-FFF2-40B4-BE49-F238E27FC236}">
                <a16:creationId xmlns:a16="http://schemas.microsoft.com/office/drawing/2014/main" id="{191899B0-15B7-4268-928D-F66651516D28}"/>
              </a:ext>
            </a:extLst>
          </p:cNvPr>
          <p:cNvSpPr txBox="1">
            <a:spLocks noGrp="1"/>
          </p:cNvSpPr>
          <p:nvPr>
            <p:ph type="subTitle" idx="1"/>
          </p:nvPr>
        </p:nvSpPr>
        <p:spPr>
          <a:xfrm>
            <a:off x="1524003" y="3602041"/>
            <a:ext cx="9144000" cy="1655758"/>
          </a:xfrm>
        </p:spPr>
        <p:txBody>
          <a:bodyPr anchorCtr="1"/>
          <a:lstStyle>
            <a:lvl1pPr marL="0" indent="0" algn="ctr">
              <a:buNone/>
              <a:defRPr sz="2400"/>
            </a:lvl1pPr>
          </a:lstStyle>
          <a:p>
            <a:pPr lvl="0"/>
            <a:r>
              <a:rPr lang="ja-JP"/>
              <a:t>マスター サブタイトルの書式設定</a:t>
            </a:r>
          </a:p>
        </p:txBody>
      </p:sp>
      <p:sp>
        <p:nvSpPr>
          <p:cNvPr id="4" name="日付プレースホルダー 3">
            <a:extLst>
              <a:ext uri="{FF2B5EF4-FFF2-40B4-BE49-F238E27FC236}">
                <a16:creationId xmlns:a16="http://schemas.microsoft.com/office/drawing/2014/main" id="{35077167-E477-45EC-B3B5-6C1A4A743896}"/>
              </a:ext>
            </a:extLst>
          </p:cNvPr>
          <p:cNvSpPr txBox="1">
            <a:spLocks noGrp="1"/>
          </p:cNvSpPr>
          <p:nvPr>
            <p:ph type="dt" sz="half" idx="7"/>
          </p:nvPr>
        </p:nvSpPr>
        <p:spPr/>
        <p:txBody>
          <a:bodyPr/>
          <a:lstStyle>
            <a:lvl1pPr>
              <a:defRPr/>
            </a:lvl1pPr>
          </a:lstStyle>
          <a:p>
            <a:pPr lvl="0"/>
            <a:fld id="{D942EA2E-6EDF-5F44-951A-21FA7CC67A9C}" type="datetime1">
              <a:rPr lang="ja-JP" altLang="en-US" smtClean="0"/>
              <a:t>2019/9/18</a:t>
            </a:fld>
            <a:endParaRPr lang="en-US" dirty="0"/>
          </a:p>
        </p:txBody>
      </p:sp>
      <p:sp>
        <p:nvSpPr>
          <p:cNvPr id="5" name="フッター プレースホルダー 4">
            <a:extLst>
              <a:ext uri="{FF2B5EF4-FFF2-40B4-BE49-F238E27FC236}">
                <a16:creationId xmlns:a16="http://schemas.microsoft.com/office/drawing/2014/main" id="{566D318C-5DF9-45B9-891A-76BFAF941D13}"/>
              </a:ext>
            </a:extLst>
          </p:cNvPr>
          <p:cNvSpPr txBox="1">
            <a:spLocks noGrp="1"/>
          </p:cNvSpPr>
          <p:nvPr>
            <p:ph type="ftr" sz="quarter" idx="9"/>
          </p:nvPr>
        </p:nvSpPr>
        <p:spPr/>
        <p:txBody>
          <a:bodyPr/>
          <a:lstStyle>
            <a:lvl1pPr>
              <a:defRPr/>
            </a:lvl1pPr>
          </a:lstStyle>
          <a:p>
            <a:pPr lvl="0"/>
            <a:endParaRPr lang="en-US" dirty="0"/>
          </a:p>
        </p:txBody>
      </p:sp>
      <p:sp>
        <p:nvSpPr>
          <p:cNvPr id="6" name="スライド番号プレースホルダー 5">
            <a:extLst>
              <a:ext uri="{FF2B5EF4-FFF2-40B4-BE49-F238E27FC236}">
                <a16:creationId xmlns:a16="http://schemas.microsoft.com/office/drawing/2014/main" id="{BB412946-50F4-44F8-B7A2-50C872E43F46}"/>
              </a:ext>
            </a:extLst>
          </p:cNvPr>
          <p:cNvSpPr txBox="1">
            <a:spLocks noGrp="1"/>
          </p:cNvSpPr>
          <p:nvPr>
            <p:ph type="sldNum" sz="quarter" idx="8"/>
          </p:nvPr>
        </p:nvSpPr>
        <p:spPr/>
        <p:txBody>
          <a:bodyPr/>
          <a:lstStyle>
            <a:lvl1pPr>
              <a:defRPr/>
            </a:lvl1pPr>
          </a:lstStyle>
          <a:p>
            <a:pPr lvl="0"/>
            <a:fld id="{0A1C7AAF-E251-44DE-84E2-70E064798F97}" type="slidenum">
              <a:t>‹#›</a:t>
            </a:fld>
            <a:endParaRPr lang="en-US" dirty="0"/>
          </a:p>
        </p:txBody>
      </p:sp>
    </p:spTree>
    <p:extLst>
      <p:ext uri="{BB962C8B-B14F-4D97-AF65-F5344CB8AC3E}">
        <p14:creationId xmlns:p14="http://schemas.microsoft.com/office/powerpoint/2010/main" val="1292852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A3BF74D-FED3-4C8D-B596-7609BB39BAA9}"/>
              </a:ext>
            </a:extLst>
          </p:cNvPr>
          <p:cNvSpPr txBox="1">
            <a:spLocks noGrp="1"/>
          </p:cNvSpPr>
          <p:nvPr>
            <p:ph type="title"/>
          </p:nvPr>
        </p:nvSpPr>
        <p:spPr/>
        <p:txBody>
          <a:bodyPr/>
          <a:lstStyle>
            <a:lvl1pPr>
              <a:defRPr/>
            </a:lvl1pPr>
          </a:lstStyle>
          <a:p>
            <a:pPr lvl="0"/>
            <a:r>
              <a:rPr lang="ja-JP"/>
              <a:t>マスター タイトルの書式設定</a:t>
            </a:r>
          </a:p>
        </p:txBody>
      </p:sp>
      <p:sp>
        <p:nvSpPr>
          <p:cNvPr id="3" name="縦書きテキスト プレースホルダー 2">
            <a:extLst>
              <a:ext uri="{FF2B5EF4-FFF2-40B4-BE49-F238E27FC236}">
                <a16:creationId xmlns:a16="http://schemas.microsoft.com/office/drawing/2014/main" id="{87DF04B6-21C8-4A82-9EB9-6FD40D23BE55}"/>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p>
        </p:txBody>
      </p:sp>
      <p:sp>
        <p:nvSpPr>
          <p:cNvPr id="4" name="日付プレースホルダー 3">
            <a:extLst>
              <a:ext uri="{FF2B5EF4-FFF2-40B4-BE49-F238E27FC236}">
                <a16:creationId xmlns:a16="http://schemas.microsoft.com/office/drawing/2014/main" id="{4DF8DDAA-0300-4E5D-A4F3-74207CD1A90D}"/>
              </a:ext>
            </a:extLst>
          </p:cNvPr>
          <p:cNvSpPr txBox="1">
            <a:spLocks noGrp="1"/>
          </p:cNvSpPr>
          <p:nvPr>
            <p:ph type="dt" sz="half" idx="7"/>
          </p:nvPr>
        </p:nvSpPr>
        <p:spPr/>
        <p:txBody>
          <a:bodyPr/>
          <a:lstStyle>
            <a:lvl1pPr>
              <a:defRPr/>
            </a:lvl1pPr>
          </a:lstStyle>
          <a:p>
            <a:pPr lvl="0"/>
            <a:fld id="{09D8A594-49EE-D946-9A74-134D3F2F1401}" type="datetime1">
              <a:rPr lang="ja-JP" altLang="en-US" smtClean="0"/>
              <a:t>2019/9/18</a:t>
            </a:fld>
            <a:endParaRPr lang="en-US" dirty="0"/>
          </a:p>
        </p:txBody>
      </p:sp>
      <p:sp>
        <p:nvSpPr>
          <p:cNvPr id="5" name="フッター プレースホルダー 4">
            <a:extLst>
              <a:ext uri="{FF2B5EF4-FFF2-40B4-BE49-F238E27FC236}">
                <a16:creationId xmlns:a16="http://schemas.microsoft.com/office/drawing/2014/main" id="{38827050-5093-496A-9D2F-E50781F48C2E}"/>
              </a:ext>
            </a:extLst>
          </p:cNvPr>
          <p:cNvSpPr txBox="1">
            <a:spLocks noGrp="1"/>
          </p:cNvSpPr>
          <p:nvPr>
            <p:ph type="ftr" sz="quarter" idx="9"/>
          </p:nvPr>
        </p:nvSpPr>
        <p:spPr/>
        <p:txBody>
          <a:bodyPr/>
          <a:lstStyle>
            <a:lvl1pPr>
              <a:defRPr/>
            </a:lvl1pPr>
          </a:lstStyle>
          <a:p>
            <a:pPr lvl="0"/>
            <a:endParaRPr lang="en-US" dirty="0"/>
          </a:p>
        </p:txBody>
      </p:sp>
      <p:sp>
        <p:nvSpPr>
          <p:cNvPr id="6" name="スライド番号プレースホルダー 5">
            <a:extLst>
              <a:ext uri="{FF2B5EF4-FFF2-40B4-BE49-F238E27FC236}">
                <a16:creationId xmlns:a16="http://schemas.microsoft.com/office/drawing/2014/main" id="{8C753671-CFF2-4DB6-B13A-81C9303FA0DB}"/>
              </a:ext>
            </a:extLst>
          </p:cNvPr>
          <p:cNvSpPr txBox="1">
            <a:spLocks noGrp="1"/>
          </p:cNvSpPr>
          <p:nvPr>
            <p:ph type="sldNum" sz="quarter" idx="8"/>
          </p:nvPr>
        </p:nvSpPr>
        <p:spPr/>
        <p:txBody>
          <a:bodyPr/>
          <a:lstStyle>
            <a:lvl1pPr>
              <a:defRPr/>
            </a:lvl1pPr>
          </a:lstStyle>
          <a:p>
            <a:pPr lvl="0"/>
            <a:fld id="{3B890980-16BA-4C50-A130-6FDB6FF905F0}" type="slidenum">
              <a:t>‹#›</a:t>
            </a:fld>
            <a:endParaRPr lang="en-US" dirty="0"/>
          </a:p>
        </p:txBody>
      </p:sp>
    </p:spTree>
    <p:extLst>
      <p:ext uri="{BB962C8B-B14F-4D97-AF65-F5344CB8AC3E}">
        <p14:creationId xmlns:p14="http://schemas.microsoft.com/office/powerpoint/2010/main" val="31689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B02B131-2BEF-4017-B592-AA9F02D4C576}"/>
              </a:ext>
            </a:extLst>
          </p:cNvPr>
          <p:cNvSpPr txBox="1">
            <a:spLocks noGrp="1"/>
          </p:cNvSpPr>
          <p:nvPr>
            <p:ph type="title" orient="vert"/>
          </p:nvPr>
        </p:nvSpPr>
        <p:spPr>
          <a:xfrm>
            <a:off x="8724903" y="365129"/>
            <a:ext cx="2628899" cy="5811834"/>
          </a:xfrm>
        </p:spPr>
        <p:txBody>
          <a:bodyPr vert="eaVert"/>
          <a:lstStyle>
            <a:lvl1pPr>
              <a:defRPr/>
            </a:lvl1pPr>
          </a:lstStyle>
          <a:p>
            <a:pPr lvl="0"/>
            <a:r>
              <a:rPr lang="ja-JP"/>
              <a:t>マスター タイトルの書式設定</a:t>
            </a:r>
          </a:p>
        </p:txBody>
      </p:sp>
      <p:sp>
        <p:nvSpPr>
          <p:cNvPr id="3" name="縦書きテキスト プレースホルダー 2">
            <a:extLst>
              <a:ext uri="{FF2B5EF4-FFF2-40B4-BE49-F238E27FC236}">
                <a16:creationId xmlns:a16="http://schemas.microsoft.com/office/drawing/2014/main" id="{E4399543-1690-4C30-9103-5C75C954DC65}"/>
              </a:ext>
            </a:extLst>
          </p:cNvPr>
          <p:cNvSpPr txBox="1">
            <a:spLocks noGrp="1"/>
          </p:cNvSpPr>
          <p:nvPr>
            <p:ph type="body" orient="vert" idx="1"/>
          </p:nvPr>
        </p:nvSpPr>
        <p:spPr>
          <a:xfrm>
            <a:off x="838203" y="365129"/>
            <a:ext cx="7734296" cy="5811834"/>
          </a:xfrm>
        </p:spPr>
        <p:txBody>
          <a:bodyPr vert="eaVert"/>
          <a:lstStyle>
            <a:lvl1pPr>
              <a:defRPr/>
            </a:lvl1pPr>
            <a:lvl2pPr>
              <a:defRPr/>
            </a:lvl2pPr>
            <a:lvl3pPr>
              <a:defRPr/>
            </a:lvl3pPr>
            <a:lvl4pPr>
              <a:defRPr/>
            </a:lvl4pPr>
            <a:lvl5pPr>
              <a:defRPr/>
            </a:lvl5p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p>
        </p:txBody>
      </p:sp>
      <p:sp>
        <p:nvSpPr>
          <p:cNvPr id="4" name="日付プレースホルダー 3">
            <a:extLst>
              <a:ext uri="{FF2B5EF4-FFF2-40B4-BE49-F238E27FC236}">
                <a16:creationId xmlns:a16="http://schemas.microsoft.com/office/drawing/2014/main" id="{71AA37D8-BE0F-4E21-9F67-A2505A335533}"/>
              </a:ext>
            </a:extLst>
          </p:cNvPr>
          <p:cNvSpPr txBox="1">
            <a:spLocks noGrp="1"/>
          </p:cNvSpPr>
          <p:nvPr>
            <p:ph type="dt" sz="half" idx="7"/>
          </p:nvPr>
        </p:nvSpPr>
        <p:spPr/>
        <p:txBody>
          <a:bodyPr/>
          <a:lstStyle>
            <a:lvl1pPr>
              <a:defRPr/>
            </a:lvl1pPr>
          </a:lstStyle>
          <a:p>
            <a:pPr lvl="0"/>
            <a:fld id="{F5C2E783-D67A-A744-BAE2-BDC72BFC686B}" type="datetime1">
              <a:rPr lang="ja-JP" altLang="en-US" smtClean="0"/>
              <a:t>2019/9/18</a:t>
            </a:fld>
            <a:endParaRPr lang="en-US" dirty="0"/>
          </a:p>
        </p:txBody>
      </p:sp>
      <p:sp>
        <p:nvSpPr>
          <p:cNvPr id="5" name="フッター プレースホルダー 4">
            <a:extLst>
              <a:ext uri="{FF2B5EF4-FFF2-40B4-BE49-F238E27FC236}">
                <a16:creationId xmlns:a16="http://schemas.microsoft.com/office/drawing/2014/main" id="{CE261DF3-B328-48D8-9B00-75504C909CC8}"/>
              </a:ext>
            </a:extLst>
          </p:cNvPr>
          <p:cNvSpPr txBox="1">
            <a:spLocks noGrp="1"/>
          </p:cNvSpPr>
          <p:nvPr>
            <p:ph type="ftr" sz="quarter" idx="9"/>
          </p:nvPr>
        </p:nvSpPr>
        <p:spPr/>
        <p:txBody>
          <a:bodyPr/>
          <a:lstStyle>
            <a:lvl1pPr>
              <a:defRPr/>
            </a:lvl1pPr>
          </a:lstStyle>
          <a:p>
            <a:pPr lvl="0"/>
            <a:endParaRPr lang="en-US" dirty="0"/>
          </a:p>
        </p:txBody>
      </p:sp>
      <p:sp>
        <p:nvSpPr>
          <p:cNvPr id="6" name="スライド番号プレースホルダー 5">
            <a:extLst>
              <a:ext uri="{FF2B5EF4-FFF2-40B4-BE49-F238E27FC236}">
                <a16:creationId xmlns:a16="http://schemas.microsoft.com/office/drawing/2014/main" id="{4F8253F2-4EDE-4DB6-B154-E3A3E0B2D803}"/>
              </a:ext>
            </a:extLst>
          </p:cNvPr>
          <p:cNvSpPr txBox="1">
            <a:spLocks noGrp="1"/>
          </p:cNvSpPr>
          <p:nvPr>
            <p:ph type="sldNum" sz="quarter" idx="8"/>
          </p:nvPr>
        </p:nvSpPr>
        <p:spPr/>
        <p:txBody>
          <a:bodyPr/>
          <a:lstStyle>
            <a:lvl1pPr>
              <a:defRPr/>
            </a:lvl1pPr>
          </a:lstStyle>
          <a:p>
            <a:pPr lvl="0"/>
            <a:fld id="{D60A44CD-174E-4BBC-8BA0-4727C26169A0}" type="slidenum">
              <a:t>‹#›</a:t>
            </a:fld>
            <a:endParaRPr lang="en-US" dirty="0"/>
          </a:p>
        </p:txBody>
      </p:sp>
    </p:spTree>
    <p:extLst>
      <p:ext uri="{BB962C8B-B14F-4D97-AF65-F5344CB8AC3E}">
        <p14:creationId xmlns:p14="http://schemas.microsoft.com/office/powerpoint/2010/main" val="1277444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454431-F7DD-4EF2-A0A8-CA94B3E36E67}"/>
              </a:ext>
            </a:extLst>
          </p:cNvPr>
          <p:cNvSpPr txBox="1">
            <a:spLocks noGrp="1"/>
          </p:cNvSpPr>
          <p:nvPr>
            <p:ph type="title"/>
          </p:nvPr>
        </p:nvSpPr>
        <p:spPr/>
        <p:txBody>
          <a:bodyPr/>
          <a:lstStyle>
            <a:lvl1pPr>
              <a:defRPr/>
            </a:lvl1pPr>
          </a:lstStyle>
          <a:p>
            <a:pPr lvl="0"/>
            <a:r>
              <a:rPr lang="ja-JP"/>
              <a:t>マスター タイトルの書式設定</a:t>
            </a:r>
          </a:p>
        </p:txBody>
      </p:sp>
      <p:sp>
        <p:nvSpPr>
          <p:cNvPr id="3" name="コンテンツ プレースホルダー 2">
            <a:extLst>
              <a:ext uri="{FF2B5EF4-FFF2-40B4-BE49-F238E27FC236}">
                <a16:creationId xmlns:a16="http://schemas.microsoft.com/office/drawing/2014/main" id="{DE77CC9C-6126-44EC-9042-577250C738A3}"/>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p>
        </p:txBody>
      </p:sp>
      <p:sp>
        <p:nvSpPr>
          <p:cNvPr id="4" name="日付プレースホルダー 3">
            <a:extLst>
              <a:ext uri="{FF2B5EF4-FFF2-40B4-BE49-F238E27FC236}">
                <a16:creationId xmlns:a16="http://schemas.microsoft.com/office/drawing/2014/main" id="{4EF79D11-2437-4CA1-BA52-85FFEED99480}"/>
              </a:ext>
            </a:extLst>
          </p:cNvPr>
          <p:cNvSpPr txBox="1">
            <a:spLocks noGrp="1"/>
          </p:cNvSpPr>
          <p:nvPr>
            <p:ph type="dt" sz="half" idx="7"/>
          </p:nvPr>
        </p:nvSpPr>
        <p:spPr/>
        <p:txBody>
          <a:bodyPr/>
          <a:lstStyle>
            <a:lvl1pPr>
              <a:defRPr/>
            </a:lvl1pPr>
          </a:lstStyle>
          <a:p>
            <a:pPr lvl="0"/>
            <a:fld id="{D9D27B26-55DD-1545-A568-9C4E01B4AEA7}" type="datetime1">
              <a:rPr lang="ja-JP" altLang="en-US" smtClean="0"/>
              <a:t>2019/9/18</a:t>
            </a:fld>
            <a:endParaRPr lang="en-US" dirty="0"/>
          </a:p>
        </p:txBody>
      </p:sp>
      <p:sp>
        <p:nvSpPr>
          <p:cNvPr id="5" name="フッター プレースホルダー 4">
            <a:extLst>
              <a:ext uri="{FF2B5EF4-FFF2-40B4-BE49-F238E27FC236}">
                <a16:creationId xmlns:a16="http://schemas.microsoft.com/office/drawing/2014/main" id="{8C99DAB9-8A13-4F17-9322-8758A3BEF836}"/>
              </a:ext>
            </a:extLst>
          </p:cNvPr>
          <p:cNvSpPr txBox="1">
            <a:spLocks noGrp="1"/>
          </p:cNvSpPr>
          <p:nvPr>
            <p:ph type="ftr" sz="quarter" idx="9"/>
          </p:nvPr>
        </p:nvSpPr>
        <p:spPr/>
        <p:txBody>
          <a:bodyPr/>
          <a:lstStyle>
            <a:lvl1pPr>
              <a:defRPr/>
            </a:lvl1pPr>
          </a:lstStyle>
          <a:p>
            <a:pPr lvl="0"/>
            <a:endParaRPr lang="en-US" dirty="0"/>
          </a:p>
        </p:txBody>
      </p:sp>
      <p:sp>
        <p:nvSpPr>
          <p:cNvPr id="6" name="スライド番号プレースホルダー 5">
            <a:extLst>
              <a:ext uri="{FF2B5EF4-FFF2-40B4-BE49-F238E27FC236}">
                <a16:creationId xmlns:a16="http://schemas.microsoft.com/office/drawing/2014/main" id="{F8488437-04BC-49C4-A004-80DBD51D32F9}"/>
              </a:ext>
            </a:extLst>
          </p:cNvPr>
          <p:cNvSpPr txBox="1">
            <a:spLocks noGrp="1"/>
          </p:cNvSpPr>
          <p:nvPr>
            <p:ph type="sldNum" sz="quarter" idx="8"/>
          </p:nvPr>
        </p:nvSpPr>
        <p:spPr/>
        <p:txBody>
          <a:bodyPr/>
          <a:lstStyle>
            <a:lvl1pPr>
              <a:defRPr/>
            </a:lvl1pPr>
          </a:lstStyle>
          <a:p>
            <a:pPr lvl="0"/>
            <a:fld id="{3B6B82C3-CCA1-4E3C-85AE-ADEF63AA065E}" type="slidenum">
              <a:t>‹#›</a:t>
            </a:fld>
            <a:endParaRPr lang="en-US" dirty="0"/>
          </a:p>
        </p:txBody>
      </p:sp>
    </p:spTree>
    <p:extLst>
      <p:ext uri="{BB962C8B-B14F-4D97-AF65-F5344CB8AC3E}">
        <p14:creationId xmlns:p14="http://schemas.microsoft.com/office/powerpoint/2010/main" val="1135939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57ECDB-3BC0-4429-AF7C-62B5321B7101}"/>
              </a:ext>
            </a:extLst>
          </p:cNvPr>
          <p:cNvSpPr txBox="1">
            <a:spLocks noGrp="1"/>
          </p:cNvSpPr>
          <p:nvPr>
            <p:ph type="title"/>
          </p:nvPr>
        </p:nvSpPr>
        <p:spPr>
          <a:xfrm>
            <a:off x="831847" y="1709735"/>
            <a:ext cx="10515600" cy="2852735"/>
          </a:xfrm>
        </p:spPr>
        <p:txBody>
          <a:bodyPr anchor="b"/>
          <a:lstStyle>
            <a:lvl1pPr>
              <a:defRPr sz="6000"/>
            </a:lvl1pPr>
          </a:lstStyle>
          <a:p>
            <a:pPr lvl="0"/>
            <a:r>
              <a:rPr lang="ja-JP"/>
              <a:t>マスター タイトルの書式設定</a:t>
            </a:r>
          </a:p>
        </p:txBody>
      </p:sp>
      <p:sp>
        <p:nvSpPr>
          <p:cNvPr id="3" name="テキスト プレースホルダー 2">
            <a:extLst>
              <a:ext uri="{FF2B5EF4-FFF2-40B4-BE49-F238E27FC236}">
                <a16:creationId xmlns:a16="http://schemas.microsoft.com/office/drawing/2014/main" id="{45C1DDFB-7729-424C-8D61-457BE4155208}"/>
              </a:ext>
            </a:extLst>
          </p:cNvPr>
          <p:cNvSpPr txBox="1">
            <a:spLocks noGrp="1"/>
          </p:cNvSpPr>
          <p:nvPr>
            <p:ph type="body" idx="1"/>
          </p:nvPr>
        </p:nvSpPr>
        <p:spPr>
          <a:xfrm>
            <a:off x="831847" y="4589465"/>
            <a:ext cx="10515600" cy="1500182"/>
          </a:xfrm>
        </p:spPr>
        <p:txBody>
          <a:bodyPr/>
          <a:lstStyle>
            <a:lvl1pPr marL="0" indent="0">
              <a:buNone/>
              <a:defRPr sz="2400">
                <a:solidFill>
                  <a:srgbClr val="898989"/>
                </a:solidFill>
              </a:defRPr>
            </a:lvl1pPr>
          </a:lstStyle>
          <a:p>
            <a:pPr lvl="0"/>
            <a:r>
              <a:rPr lang="ja-JP"/>
              <a:t>マスター テキストの書式設定</a:t>
            </a:r>
          </a:p>
        </p:txBody>
      </p:sp>
      <p:sp>
        <p:nvSpPr>
          <p:cNvPr id="4" name="日付プレースホルダー 3">
            <a:extLst>
              <a:ext uri="{FF2B5EF4-FFF2-40B4-BE49-F238E27FC236}">
                <a16:creationId xmlns:a16="http://schemas.microsoft.com/office/drawing/2014/main" id="{689EA610-1A82-4D2D-BC8C-4433405E08BE}"/>
              </a:ext>
            </a:extLst>
          </p:cNvPr>
          <p:cNvSpPr txBox="1">
            <a:spLocks noGrp="1"/>
          </p:cNvSpPr>
          <p:nvPr>
            <p:ph type="dt" sz="half" idx="7"/>
          </p:nvPr>
        </p:nvSpPr>
        <p:spPr/>
        <p:txBody>
          <a:bodyPr/>
          <a:lstStyle>
            <a:lvl1pPr>
              <a:defRPr/>
            </a:lvl1pPr>
          </a:lstStyle>
          <a:p>
            <a:pPr lvl="0"/>
            <a:fld id="{F9A96980-C1F1-FC4B-8688-37862D7A0548}" type="datetime1">
              <a:rPr lang="ja-JP" altLang="en-US" smtClean="0"/>
              <a:t>2019/9/18</a:t>
            </a:fld>
            <a:endParaRPr lang="en-US" dirty="0"/>
          </a:p>
        </p:txBody>
      </p:sp>
      <p:sp>
        <p:nvSpPr>
          <p:cNvPr id="5" name="フッター プレースホルダー 4">
            <a:extLst>
              <a:ext uri="{FF2B5EF4-FFF2-40B4-BE49-F238E27FC236}">
                <a16:creationId xmlns:a16="http://schemas.microsoft.com/office/drawing/2014/main" id="{F60C6F21-7216-409A-90A2-76E129CE9C37}"/>
              </a:ext>
            </a:extLst>
          </p:cNvPr>
          <p:cNvSpPr txBox="1">
            <a:spLocks noGrp="1"/>
          </p:cNvSpPr>
          <p:nvPr>
            <p:ph type="ftr" sz="quarter" idx="9"/>
          </p:nvPr>
        </p:nvSpPr>
        <p:spPr/>
        <p:txBody>
          <a:bodyPr/>
          <a:lstStyle>
            <a:lvl1pPr>
              <a:defRPr/>
            </a:lvl1pPr>
          </a:lstStyle>
          <a:p>
            <a:pPr lvl="0"/>
            <a:endParaRPr lang="en-US" dirty="0"/>
          </a:p>
        </p:txBody>
      </p:sp>
      <p:sp>
        <p:nvSpPr>
          <p:cNvPr id="6" name="スライド番号プレースホルダー 5">
            <a:extLst>
              <a:ext uri="{FF2B5EF4-FFF2-40B4-BE49-F238E27FC236}">
                <a16:creationId xmlns:a16="http://schemas.microsoft.com/office/drawing/2014/main" id="{59DCCE1E-F0C1-4920-B454-F18E711F6B36}"/>
              </a:ext>
            </a:extLst>
          </p:cNvPr>
          <p:cNvSpPr txBox="1">
            <a:spLocks noGrp="1"/>
          </p:cNvSpPr>
          <p:nvPr>
            <p:ph type="sldNum" sz="quarter" idx="8"/>
          </p:nvPr>
        </p:nvSpPr>
        <p:spPr/>
        <p:txBody>
          <a:bodyPr/>
          <a:lstStyle>
            <a:lvl1pPr>
              <a:defRPr/>
            </a:lvl1pPr>
          </a:lstStyle>
          <a:p>
            <a:pPr lvl="0"/>
            <a:fld id="{106668F4-64FF-4F32-946B-0E4EF77D184F}" type="slidenum">
              <a:t>‹#›</a:t>
            </a:fld>
            <a:endParaRPr lang="en-US" dirty="0"/>
          </a:p>
        </p:txBody>
      </p:sp>
    </p:spTree>
    <p:extLst>
      <p:ext uri="{BB962C8B-B14F-4D97-AF65-F5344CB8AC3E}">
        <p14:creationId xmlns:p14="http://schemas.microsoft.com/office/powerpoint/2010/main" val="1041694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8F2C0D-151B-4C3F-A274-62DDC7B4DCED}"/>
              </a:ext>
            </a:extLst>
          </p:cNvPr>
          <p:cNvSpPr txBox="1">
            <a:spLocks noGrp="1"/>
          </p:cNvSpPr>
          <p:nvPr>
            <p:ph type="title"/>
          </p:nvPr>
        </p:nvSpPr>
        <p:spPr/>
        <p:txBody>
          <a:bodyPr/>
          <a:lstStyle>
            <a:lvl1pPr>
              <a:defRPr/>
            </a:lvl1pPr>
          </a:lstStyle>
          <a:p>
            <a:pPr lvl="0"/>
            <a:r>
              <a:rPr lang="ja-JP"/>
              <a:t>マスター タイトルの書式設定</a:t>
            </a:r>
          </a:p>
        </p:txBody>
      </p:sp>
      <p:sp>
        <p:nvSpPr>
          <p:cNvPr id="3" name="コンテンツ プレースホルダー 2">
            <a:extLst>
              <a:ext uri="{FF2B5EF4-FFF2-40B4-BE49-F238E27FC236}">
                <a16:creationId xmlns:a16="http://schemas.microsoft.com/office/drawing/2014/main" id="{89C451D4-48B6-4059-998C-EBA2A906E2C3}"/>
              </a:ext>
            </a:extLst>
          </p:cNvPr>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p>
        </p:txBody>
      </p:sp>
      <p:sp>
        <p:nvSpPr>
          <p:cNvPr id="4" name="コンテンツ プレースホルダー 3">
            <a:extLst>
              <a:ext uri="{FF2B5EF4-FFF2-40B4-BE49-F238E27FC236}">
                <a16:creationId xmlns:a16="http://schemas.microsoft.com/office/drawing/2014/main" id="{3CA23836-C0F7-4011-A8DC-8BB9E9288CC5}"/>
              </a:ext>
            </a:extLst>
          </p:cNvPr>
          <p:cNvSpPr txBox="1">
            <a:spLocks noGrp="1"/>
          </p:cNvSpPr>
          <p:nvPr>
            <p:ph idx="2"/>
          </p:nvPr>
        </p:nvSpPr>
        <p:spPr>
          <a:xfrm>
            <a:off x="6172200" y="1825627"/>
            <a:ext cx="5181603" cy="4351336"/>
          </a:xfrm>
        </p:spPr>
        <p:txBody>
          <a:bodyPr/>
          <a:lstStyle>
            <a:lvl1pPr>
              <a:defRPr/>
            </a:lvl1pPr>
            <a:lvl2pPr>
              <a:defRPr/>
            </a:lvl2pPr>
            <a:lvl3pPr>
              <a:defRPr/>
            </a:lvl3pPr>
            <a:lvl4pPr>
              <a:defRPr/>
            </a:lvl4pPr>
            <a:lvl5pPr>
              <a:defRPr/>
            </a:lvl5p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p>
        </p:txBody>
      </p:sp>
      <p:sp>
        <p:nvSpPr>
          <p:cNvPr id="5" name="日付プレースホルダー 4">
            <a:extLst>
              <a:ext uri="{FF2B5EF4-FFF2-40B4-BE49-F238E27FC236}">
                <a16:creationId xmlns:a16="http://schemas.microsoft.com/office/drawing/2014/main" id="{F3C9989A-77C9-43CF-A0C1-7A19FBD1C191}"/>
              </a:ext>
            </a:extLst>
          </p:cNvPr>
          <p:cNvSpPr txBox="1">
            <a:spLocks noGrp="1"/>
          </p:cNvSpPr>
          <p:nvPr>
            <p:ph type="dt" sz="half" idx="7"/>
          </p:nvPr>
        </p:nvSpPr>
        <p:spPr/>
        <p:txBody>
          <a:bodyPr/>
          <a:lstStyle>
            <a:lvl1pPr>
              <a:defRPr/>
            </a:lvl1pPr>
          </a:lstStyle>
          <a:p>
            <a:pPr lvl="0"/>
            <a:fld id="{6B4B02D8-A8D5-E240-B345-CF86FB73B2DC}" type="datetime1">
              <a:rPr lang="ja-JP" altLang="en-US" smtClean="0"/>
              <a:t>2019/9/18</a:t>
            </a:fld>
            <a:endParaRPr lang="en-US" dirty="0"/>
          </a:p>
        </p:txBody>
      </p:sp>
      <p:sp>
        <p:nvSpPr>
          <p:cNvPr id="6" name="フッター プレースホルダー 5">
            <a:extLst>
              <a:ext uri="{FF2B5EF4-FFF2-40B4-BE49-F238E27FC236}">
                <a16:creationId xmlns:a16="http://schemas.microsoft.com/office/drawing/2014/main" id="{2E0B35BD-7640-4C70-845C-D18C6B5F1788}"/>
              </a:ext>
            </a:extLst>
          </p:cNvPr>
          <p:cNvSpPr txBox="1">
            <a:spLocks noGrp="1"/>
          </p:cNvSpPr>
          <p:nvPr>
            <p:ph type="ftr" sz="quarter" idx="9"/>
          </p:nvPr>
        </p:nvSpPr>
        <p:spPr/>
        <p:txBody>
          <a:bodyPr/>
          <a:lstStyle>
            <a:lvl1pPr>
              <a:defRPr/>
            </a:lvl1pPr>
          </a:lstStyle>
          <a:p>
            <a:pPr lvl="0"/>
            <a:endParaRPr lang="en-US" dirty="0"/>
          </a:p>
        </p:txBody>
      </p:sp>
      <p:sp>
        <p:nvSpPr>
          <p:cNvPr id="7" name="スライド番号プレースホルダー 6">
            <a:extLst>
              <a:ext uri="{FF2B5EF4-FFF2-40B4-BE49-F238E27FC236}">
                <a16:creationId xmlns:a16="http://schemas.microsoft.com/office/drawing/2014/main" id="{A13BCDBC-0CFC-4FD9-935F-5DB20DB703AF}"/>
              </a:ext>
            </a:extLst>
          </p:cNvPr>
          <p:cNvSpPr txBox="1">
            <a:spLocks noGrp="1"/>
          </p:cNvSpPr>
          <p:nvPr>
            <p:ph type="sldNum" sz="quarter" idx="8"/>
          </p:nvPr>
        </p:nvSpPr>
        <p:spPr/>
        <p:txBody>
          <a:bodyPr/>
          <a:lstStyle>
            <a:lvl1pPr>
              <a:defRPr/>
            </a:lvl1pPr>
          </a:lstStyle>
          <a:p>
            <a:pPr lvl="0"/>
            <a:fld id="{6479BF2E-2F8C-40E2-B874-495019CCEBF5}" type="slidenum">
              <a:t>‹#›</a:t>
            </a:fld>
            <a:endParaRPr lang="en-US" dirty="0"/>
          </a:p>
        </p:txBody>
      </p:sp>
    </p:spTree>
    <p:extLst>
      <p:ext uri="{BB962C8B-B14F-4D97-AF65-F5344CB8AC3E}">
        <p14:creationId xmlns:p14="http://schemas.microsoft.com/office/powerpoint/2010/main" val="2038495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07E6FC-4AB2-4885-80FF-0D79C6B05C5B}"/>
              </a:ext>
            </a:extLst>
          </p:cNvPr>
          <p:cNvSpPr txBox="1">
            <a:spLocks noGrp="1"/>
          </p:cNvSpPr>
          <p:nvPr>
            <p:ph type="title"/>
          </p:nvPr>
        </p:nvSpPr>
        <p:spPr>
          <a:xfrm>
            <a:off x="839784" y="365129"/>
            <a:ext cx="10515600" cy="1325559"/>
          </a:xfrm>
        </p:spPr>
        <p:txBody>
          <a:bodyPr/>
          <a:lstStyle>
            <a:lvl1pPr>
              <a:defRPr/>
            </a:lvl1pPr>
          </a:lstStyle>
          <a:p>
            <a:pPr lvl="0"/>
            <a:r>
              <a:rPr lang="ja-JP"/>
              <a:t>マスター タイトルの書式設定</a:t>
            </a:r>
          </a:p>
        </p:txBody>
      </p:sp>
      <p:sp>
        <p:nvSpPr>
          <p:cNvPr id="3" name="テキスト プレースホルダー 2">
            <a:extLst>
              <a:ext uri="{FF2B5EF4-FFF2-40B4-BE49-F238E27FC236}">
                <a16:creationId xmlns:a16="http://schemas.microsoft.com/office/drawing/2014/main" id="{F0105E61-8268-45ED-B45D-C9F56B62E203}"/>
              </a:ext>
            </a:extLst>
          </p:cNvPr>
          <p:cNvSpPr txBox="1">
            <a:spLocks noGrp="1"/>
          </p:cNvSpPr>
          <p:nvPr>
            <p:ph type="body" idx="1"/>
          </p:nvPr>
        </p:nvSpPr>
        <p:spPr>
          <a:xfrm>
            <a:off x="839784" y="1681160"/>
            <a:ext cx="5157782" cy="823910"/>
          </a:xfrm>
        </p:spPr>
        <p:txBody>
          <a:bodyPr anchor="b"/>
          <a:lstStyle>
            <a:lvl1pPr marL="0" indent="0">
              <a:buNone/>
              <a:defRPr sz="2400" b="1"/>
            </a:lvl1pPr>
          </a:lstStyle>
          <a:p>
            <a:pPr lvl="0"/>
            <a:r>
              <a:rPr lang="ja-JP"/>
              <a:t>マスター テキストの書式設定</a:t>
            </a:r>
          </a:p>
        </p:txBody>
      </p:sp>
      <p:sp>
        <p:nvSpPr>
          <p:cNvPr id="4" name="コンテンツ プレースホルダー 3">
            <a:extLst>
              <a:ext uri="{FF2B5EF4-FFF2-40B4-BE49-F238E27FC236}">
                <a16:creationId xmlns:a16="http://schemas.microsoft.com/office/drawing/2014/main" id="{71D89BF1-6D00-4721-8019-146ABB0A5D6D}"/>
              </a:ext>
            </a:extLst>
          </p:cNvPr>
          <p:cNvSpPr txBox="1">
            <a:spLocks noGrp="1"/>
          </p:cNvSpPr>
          <p:nvPr>
            <p:ph idx="2"/>
          </p:nvPr>
        </p:nvSpPr>
        <p:spPr>
          <a:xfrm>
            <a:off x="839784" y="2505071"/>
            <a:ext cx="5157782" cy="3684583"/>
          </a:xfrm>
        </p:spPr>
        <p:txBody>
          <a:bodyPr/>
          <a:lstStyle>
            <a:lvl1pPr>
              <a:defRPr/>
            </a:lvl1pPr>
            <a:lvl2pPr>
              <a:defRPr/>
            </a:lvl2pPr>
            <a:lvl3pPr>
              <a:defRPr/>
            </a:lvl3pPr>
            <a:lvl4pPr>
              <a:defRPr/>
            </a:lvl4pPr>
            <a:lvl5pPr>
              <a:defRPr/>
            </a:lvl5p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p>
        </p:txBody>
      </p:sp>
      <p:sp>
        <p:nvSpPr>
          <p:cNvPr id="5" name="テキスト プレースホルダー 4">
            <a:extLst>
              <a:ext uri="{FF2B5EF4-FFF2-40B4-BE49-F238E27FC236}">
                <a16:creationId xmlns:a16="http://schemas.microsoft.com/office/drawing/2014/main" id="{FDED8F74-2C85-488F-9B70-8F97A9C4E43B}"/>
              </a:ext>
            </a:extLst>
          </p:cNvPr>
          <p:cNvSpPr txBox="1">
            <a:spLocks noGrp="1"/>
          </p:cNvSpPr>
          <p:nvPr>
            <p:ph type="body" idx="3"/>
          </p:nvPr>
        </p:nvSpPr>
        <p:spPr>
          <a:xfrm>
            <a:off x="6172200" y="1681160"/>
            <a:ext cx="5183184" cy="823910"/>
          </a:xfrm>
        </p:spPr>
        <p:txBody>
          <a:bodyPr anchor="b"/>
          <a:lstStyle>
            <a:lvl1pPr marL="0" indent="0">
              <a:buNone/>
              <a:defRPr sz="2400" b="1"/>
            </a:lvl1pPr>
          </a:lstStyle>
          <a:p>
            <a:pPr lvl="0"/>
            <a:r>
              <a:rPr lang="ja-JP"/>
              <a:t>マスター テキストの書式設定</a:t>
            </a:r>
          </a:p>
        </p:txBody>
      </p:sp>
      <p:sp>
        <p:nvSpPr>
          <p:cNvPr id="6" name="コンテンツ プレースホルダー 5">
            <a:extLst>
              <a:ext uri="{FF2B5EF4-FFF2-40B4-BE49-F238E27FC236}">
                <a16:creationId xmlns:a16="http://schemas.microsoft.com/office/drawing/2014/main" id="{C1BB7E30-6502-46B5-BD17-B9B0443843B1}"/>
              </a:ext>
            </a:extLst>
          </p:cNvPr>
          <p:cNvSpPr txBox="1">
            <a:spLocks noGrp="1"/>
          </p:cNvSpPr>
          <p:nvPr>
            <p:ph idx="4"/>
          </p:nvPr>
        </p:nvSpPr>
        <p:spPr>
          <a:xfrm>
            <a:off x="6172200" y="2505071"/>
            <a:ext cx="5183184" cy="3684583"/>
          </a:xfrm>
        </p:spPr>
        <p:txBody>
          <a:bodyPr/>
          <a:lstStyle>
            <a:lvl1pPr>
              <a:defRPr/>
            </a:lvl1pPr>
            <a:lvl2pPr>
              <a:defRPr/>
            </a:lvl2pPr>
            <a:lvl3pPr>
              <a:defRPr/>
            </a:lvl3pPr>
            <a:lvl4pPr>
              <a:defRPr/>
            </a:lvl4pPr>
            <a:lvl5pPr>
              <a:defRPr/>
            </a:lvl5p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p>
        </p:txBody>
      </p:sp>
      <p:sp>
        <p:nvSpPr>
          <p:cNvPr id="7" name="日付プレースホルダー 6">
            <a:extLst>
              <a:ext uri="{FF2B5EF4-FFF2-40B4-BE49-F238E27FC236}">
                <a16:creationId xmlns:a16="http://schemas.microsoft.com/office/drawing/2014/main" id="{9CDDEE3A-613C-4151-9865-2F91055DA789}"/>
              </a:ext>
            </a:extLst>
          </p:cNvPr>
          <p:cNvSpPr txBox="1">
            <a:spLocks noGrp="1"/>
          </p:cNvSpPr>
          <p:nvPr>
            <p:ph type="dt" sz="half" idx="7"/>
          </p:nvPr>
        </p:nvSpPr>
        <p:spPr/>
        <p:txBody>
          <a:bodyPr/>
          <a:lstStyle>
            <a:lvl1pPr>
              <a:defRPr/>
            </a:lvl1pPr>
          </a:lstStyle>
          <a:p>
            <a:pPr lvl="0"/>
            <a:fld id="{C5ED8DAA-1736-724C-B022-84CEAA33ABFB}" type="datetime1">
              <a:rPr lang="ja-JP" altLang="en-US" smtClean="0"/>
              <a:t>2019/9/18</a:t>
            </a:fld>
            <a:endParaRPr lang="en-US" dirty="0"/>
          </a:p>
        </p:txBody>
      </p:sp>
      <p:sp>
        <p:nvSpPr>
          <p:cNvPr id="8" name="フッター プレースホルダー 7">
            <a:extLst>
              <a:ext uri="{FF2B5EF4-FFF2-40B4-BE49-F238E27FC236}">
                <a16:creationId xmlns:a16="http://schemas.microsoft.com/office/drawing/2014/main" id="{6DA220C9-AE5E-4E89-9B64-7B7A52C45B9B}"/>
              </a:ext>
            </a:extLst>
          </p:cNvPr>
          <p:cNvSpPr txBox="1">
            <a:spLocks noGrp="1"/>
          </p:cNvSpPr>
          <p:nvPr>
            <p:ph type="ftr" sz="quarter" idx="9"/>
          </p:nvPr>
        </p:nvSpPr>
        <p:spPr/>
        <p:txBody>
          <a:bodyPr/>
          <a:lstStyle>
            <a:lvl1pPr>
              <a:defRPr/>
            </a:lvl1pPr>
          </a:lstStyle>
          <a:p>
            <a:pPr lvl="0"/>
            <a:endParaRPr lang="en-US" dirty="0"/>
          </a:p>
        </p:txBody>
      </p:sp>
      <p:sp>
        <p:nvSpPr>
          <p:cNvPr id="9" name="スライド番号プレースホルダー 8">
            <a:extLst>
              <a:ext uri="{FF2B5EF4-FFF2-40B4-BE49-F238E27FC236}">
                <a16:creationId xmlns:a16="http://schemas.microsoft.com/office/drawing/2014/main" id="{0D7673FD-9249-4873-BAB3-45D7B9E6CC23}"/>
              </a:ext>
            </a:extLst>
          </p:cNvPr>
          <p:cNvSpPr txBox="1">
            <a:spLocks noGrp="1"/>
          </p:cNvSpPr>
          <p:nvPr>
            <p:ph type="sldNum" sz="quarter" idx="8"/>
          </p:nvPr>
        </p:nvSpPr>
        <p:spPr/>
        <p:txBody>
          <a:bodyPr/>
          <a:lstStyle>
            <a:lvl1pPr>
              <a:defRPr/>
            </a:lvl1pPr>
          </a:lstStyle>
          <a:p>
            <a:pPr lvl="0"/>
            <a:fld id="{28774129-BB70-416A-8F71-2673E869EF38}" type="slidenum">
              <a:t>‹#›</a:t>
            </a:fld>
            <a:endParaRPr lang="en-US" dirty="0"/>
          </a:p>
        </p:txBody>
      </p:sp>
    </p:spTree>
    <p:extLst>
      <p:ext uri="{BB962C8B-B14F-4D97-AF65-F5344CB8AC3E}">
        <p14:creationId xmlns:p14="http://schemas.microsoft.com/office/powerpoint/2010/main" val="4758911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0E2838-7E0C-41BC-AC0B-E97EBEC858D8}"/>
              </a:ext>
            </a:extLst>
          </p:cNvPr>
          <p:cNvSpPr txBox="1">
            <a:spLocks noGrp="1"/>
          </p:cNvSpPr>
          <p:nvPr>
            <p:ph type="title"/>
          </p:nvPr>
        </p:nvSpPr>
        <p:spPr/>
        <p:txBody>
          <a:bodyPr/>
          <a:lstStyle>
            <a:lvl1pPr>
              <a:defRPr/>
            </a:lvl1pPr>
          </a:lstStyle>
          <a:p>
            <a:pPr lvl="0"/>
            <a:r>
              <a:rPr lang="ja-JP"/>
              <a:t>マスター タイトルの書式設定</a:t>
            </a:r>
          </a:p>
        </p:txBody>
      </p:sp>
      <p:sp>
        <p:nvSpPr>
          <p:cNvPr id="3" name="日付プレースホルダー 2">
            <a:extLst>
              <a:ext uri="{FF2B5EF4-FFF2-40B4-BE49-F238E27FC236}">
                <a16:creationId xmlns:a16="http://schemas.microsoft.com/office/drawing/2014/main" id="{6991C4CD-1A8B-4430-A6BE-9344458283AB}"/>
              </a:ext>
            </a:extLst>
          </p:cNvPr>
          <p:cNvSpPr txBox="1">
            <a:spLocks noGrp="1"/>
          </p:cNvSpPr>
          <p:nvPr>
            <p:ph type="dt" sz="half" idx="7"/>
          </p:nvPr>
        </p:nvSpPr>
        <p:spPr/>
        <p:txBody>
          <a:bodyPr/>
          <a:lstStyle>
            <a:lvl1pPr>
              <a:defRPr/>
            </a:lvl1pPr>
          </a:lstStyle>
          <a:p>
            <a:pPr lvl="0"/>
            <a:fld id="{9FE86B7A-9994-D94F-8C6D-ED8936A18120}" type="datetime1">
              <a:rPr lang="ja-JP" altLang="en-US" smtClean="0"/>
              <a:t>2019/9/18</a:t>
            </a:fld>
            <a:endParaRPr lang="en-US" dirty="0"/>
          </a:p>
        </p:txBody>
      </p:sp>
      <p:sp>
        <p:nvSpPr>
          <p:cNvPr id="4" name="フッター プレースホルダー 3">
            <a:extLst>
              <a:ext uri="{FF2B5EF4-FFF2-40B4-BE49-F238E27FC236}">
                <a16:creationId xmlns:a16="http://schemas.microsoft.com/office/drawing/2014/main" id="{3DB33D55-C201-49AD-B74D-E2203D0B17A0}"/>
              </a:ext>
            </a:extLst>
          </p:cNvPr>
          <p:cNvSpPr txBox="1">
            <a:spLocks noGrp="1"/>
          </p:cNvSpPr>
          <p:nvPr>
            <p:ph type="ftr" sz="quarter" idx="9"/>
          </p:nvPr>
        </p:nvSpPr>
        <p:spPr/>
        <p:txBody>
          <a:bodyPr/>
          <a:lstStyle>
            <a:lvl1pPr>
              <a:defRPr/>
            </a:lvl1pPr>
          </a:lstStyle>
          <a:p>
            <a:pPr lvl="0"/>
            <a:endParaRPr lang="en-US" dirty="0"/>
          </a:p>
        </p:txBody>
      </p:sp>
      <p:sp>
        <p:nvSpPr>
          <p:cNvPr id="5" name="スライド番号プレースホルダー 4">
            <a:extLst>
              <a:ext uri="{FF2B5EF4-FFF2-40B4-BE49-F238E27FC236}">
                <a16:creationId xmlns:a16="http://schemas.microsoft.com/office/drawing/2014/main" id="{9B3C0F4E-C897-44E6-9C6A-850DB8713FDB}"/>
              </a:ext>
            </a:extLst>
          </p:cNvPr>
          <p:cNvSpPr txBox="1">
            <a:spLocks noGrp="1"/>
          </p:cNvSpPr>
          <p:nvPr>
            <p:ph type="sldNum" sz="quarter" idx="8"/>
          </p:nvPr>
        </p:nvSpPr>
        <p:spPr/>
        <p:txBody>
          <a:bodyPr/>
          <a:lstStyle>
            <a:lvl1pPr>
              <a:defRPr/>
            </a:lvl1pPr>
          </a:lstStyle>
          <a:p>
            <a:pPr lvl="0"/>
            <a:fld id="{765260EC-5AFD-4B97-8E47-0116A1F979BE}" type="slidenum">
              <a:t>‹#›</a:t>
            </a:fld>
            <a:endParaRPr lang="en-US" dirty="0"/>
          </a:p>
        </p:txBody>
      </p:sp>
    </p:spTree>
    <p:extLst>
      <p:ext uri="{BB962C8B-B14F-4D97-AF65-F5344CB8AC3E}">
        <p14:creationId xmlns:p14="http://schemas.microsoft.com/office/powerpoint/2010/main" val="20464022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E00706A-29C1-4DC8-99EB-7D83663475E2}"/>
              </a:ext>
            </a:extLst>
          </p:cNvPr>
          <p:cNvSpPr txBox="1">
            <a:spLocks noGrp="1"/>
          </p:cNvSpPr>
          <p:nvPr>
            <p:ph type="dt" sz="half" idx="7"/>
          </p:nvPr>
        </p:nvSpPr>
        <p:spPr/>
        <p:txBody>
          <a:bodyPr/>
          <a:lstStyle>
            <a:lvl1pPr>
              <a:defRPr/>
            </a:lvl1pPr>
          </a:lstStyle>
          <a:p>
            <a:pPr lvl="0"/>
            <a:fld id="{90A22261-8351-5847-9673-58A62B38F0F2}" type="datetime1">
              <a:rPr lang="ja-JP" altLang="en-US" smtClean="0"/>
              <a:t>2019/9/18</a:t>
            </a:fld>
            <a:endParaRPr lang="en-US" dirty="0"/>
          </a:p>
        </p:txBody>
      </p:sp>
      <p:sp>
        <p:nvSpPr>
          <p:cNvPr id="3" name="フッター プレースホルダー 2">
            <a:extLst>
              <a:ext uri="{FF2B5EF4-FFF2-40B4-BE49-F238E27FC236}">
                <a16:creationId xmlns:a16="http://schemas.microsoft.com/office/drawing/2014/main" id="{CA85663E-2A5F-4B11-923F-9D1E41314D62}"/>
              </a:ext>
            </a:extLst>
          </p:cNvPr>
          <p:cNvSpPr txBox="1">
            <a:spLocks noGrp="1"/>
          </p:cNvSpPr>
          <p:nvPr>
            <p:ph type="ftr" sz="quarter" idx="9"/>
          </p:nvPr>
        </p:nvSpPr>
        <p:spPr/>
        <p:txBody>
          <a:bodyPr/>
          <a:lstStyle>
            <a:lvl1pPr>
              <a:defRPr/>
            </a:lvl1pPr>
          </a:lstStyle>
          <a:p>
            <a:pPr lvl="0"/>
            <a:endParaRPr lang="en-US" dirty="0"/>
          </a:p>
        </p:txBody>
      </p:sp>
      <p:sp>
        <p:nvSpPr>
          <p:cNvPr id="4" name="スライド番号プレースホルダー 3">
            <a:extLst>
              <a:ext uri="{FF2B5EF4-FFF2-40B4-BE49-F238E27FC236}">
                <a16:creationId xmlns:a16="http://schemas.microsoft.com/office/drawing/2014/main" id="{F2873F2F-9FA1-4BB9-B89A-FC45E1047B03}"/>
              </a:ext>
            </a:extLst>
          </p:cNvPr>
          <p:cNvSpPr txBox="1">
            <a:spLocks noGrp="1"/>
          </p:cNvSpPr>
          <p:nvPr>
            <p:ph type="sldNum" sz="quarter" idx="8"/>
          </p:nvPr>
        </p:nvSpPr>
        <p:spPr/>
        <p:txBody>
          <a:bodyPr/>
          <a:lstStyle>
            <a:lvl1pPr>
              <a:defRPr/>
            </a:lvl1pPr>
          </a:lstStyle>
          <a:p>
            <a:pPr lvl="0"/>
            <a:fld id="{BAEB6DEB-E3CD-44A4-BF68-913382DB3AC3}" type="slidenum">
              <a:t>‹#›</a:t>
            </a:fld>
            <a:endParaRPr lang="en-US" dirty="0"/>
          </a:p>
        </p:txBody>
      </p:sp>
    </p:spTree>
    <p:extLst>
      <p:ext uri="{BB962C8B-B14F-4D97-AF65-F5344CB8AC3E}">
        <p14:creationId xmlns:p14="http://schemas.microsoft.com/office/powerpoint/2010/main" val="1089621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D6D163-18CA-402A-96C3-46CE7EF759DB}"/>
              </a:ext>
            </a:extLst>
          </p:cNvPr>
          <p:cNvSpPr txBox="1">
            <a:spLocks noGrp="1"/>
          </p:cNvSpPr>
          <p:nvPr>
            <p:ph type="title"/>
          </p:nvPr>
        </p:nvSpPr>
        <p:spPr>
          <a:xfrm>
            <a:off x="839784" y="457200"/>
            <a:ext cx="3932240" cy="1600200"/>
          </a:xfrm>
        </p:spPr>
        <p:txBody>
          <a:bodyPr anchor="b"/>
          <a:lstStyle>
            <a:lvl1pPr>
              <a:defRPr sz="3200"/>
            </a:lvl1pPr>
          </a:lstStyle>
          <a:p>
            <a:pPr lvl="0"/>
            <a:r>
              <a:rPr lang="ja-JP"/>
              <a:t>マスター タイトルの書式設定</a:t>
            </a:r>
          </a:p>
        </p:txBody>
      </p:sp>
      <p:sp>
        <p:nvSpPr>
          <p:cNvPr id="3" name="コンテンツ プレースホルダー 2">
            <a:extLst>
              <a:ext uri="{FF2B5EF4-FFF2-40B4-BE49-F238E27FC236}">
                <a16:creationId xmlns:a16="http://schemas.microsoft.com/office/drawing/2014/main" id="{EA644F90-201B-411F-9211-BDCD619964D2}"/>
              </a:ext>
            </a:extLst>
          </p:cNvPr>
          <p:cNvSpPr txBox="1">
            <a:spLocks noGrp="1"/>
          </p:cNvSpPr>
          <p:nvPr>
            <p:ph idx="1"/>
          </p:nvPr>
        </p:nvSpPr>
        <p:spPr>
          <a:xfrm>
            <a:off x="5183184" y="987423"/>
            <a:ext cx="6172200" cy="4873623"/>
          </a:xfrm>
        </p:spPr>
        <p:txBody>
          <a:bodyPr/>
          <a:lstStyle>
            <a:lvl1pPr>
              <a:defRPr sz="3200"/>
            </a:lvl1pPr>
            <a:lvl2pPr>
              <a:defRPr sz="2800"/>
            </a:lvl2pPr>
            <a:lvl3pPr>
              <a:defRPr sz="2400"/>
            </a:lvl3pPr>
            <a:lvl4pPr>
              <a:defRPr sz="2000"/>
            </a:lvl4pPr>
            <a:lvl5pPr>
              <a:defRPr sz="2000"/>
            </a:lvl5p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p>
        </p:txBody>
      </p:sp>
      <p:sp>
        <p:nvSpPr>
          <p:cNvPr id="4" name="テキスト プレースホルダー 3">
            <a:extLst>
              <a:ext uri="{FF2B5EF4-FFF2-40B4-BE49-F238E27FC236}">
                <a16:creationId xmlns:a16="http://schemas.microsoft.com/office/drawing/2014/main" id="{1E938834-AC12-4784-A837-9EC977A4962C}"/>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ja-JP"/>
              <a:t>マスター テキストの書式設定</a:t>
            </a:r>
          </a:p>
        </p:txBody>
      </p:sp>
      <p:sp>
        <p:nvSpPr>
          <p:cNvPr id="5" name="日付プレースホルダー 4">
            <a:extLst>
              <a:ext uri="{FF2B5EF4-FFF2-40B4-BE49-F238E27FC236}">
                <a16:creationId xmlns:a16="http://schemas.microsoft.com/office/drawing/2014/main" id="{D20184C7-6176-49A3-85AE-1F72BBE12777}"/>
              </a:ext>
            </a:extLst>
          </p:cNvPr>
          <p:cNvSpPr txBox="1">
            <a:spLocks noGrp="1"/>
          </p:cNvSpPr>
          <p:nvPr>
            <p:ph type="dt" sz="half" idx="7"/>
          </p:nvPr>
        </p:nvSpPr>
        <p:spPr/>
        <p:txBody>
          <a:bodyPr/>
          <a:lstStyle>
            <a:lvl1pPr>
              <a:defRPr/>
            </a:lvl1pPr>
          </a:lstStyle>
          <a:p>
            <a:pPr lvl="0"/>
            <a:fld id="{FD463AA4-751C-D544-B941-7278B49829AE}" type="datetime1">
              <a:rPr lang="ja-JP" altLang="en-US" smtClean="0"/>
              <a:t>2019/9/18</a:t>
            </a:fld>
            <a:endParaRPr lang="en-US" dirty="0"/>
          </a:p>
        </p:txBody>
      </p:sp>
      <p:sp>
        <p:nvSpPr>
          <p:cNvPr id="6" name="フッター プレースホルダー 5">
            <a:extLst>
              <a:ext uri="{FF2B5EF4-FFF2-40B4-BE49-F238E27FC236}">
                <a16:creationId xmlns:a16="http://schemas.microsoft.com/office/drawing/2014/main" id="{D881EF12-DBE3-45A6-9E0C-943274EA95AA}"/>
              </a:ext>
            </a:extLst>
          </p:cNvPr>
          <p:cNvSpPr txBox="1">
            <a:spLocks noGrp="1"/>
          </p:cNvSpPr>
          <p:nvPr>
            <p:ph type="ftr" sz="quarter" idx="9"/>
          </p:nvPr>
        </p:nvSpPr>
        <p:spPr/>
        <p:txBody>
          <a:bodyPr/>
          <a:lstStyle>
            <a:lvl1pPr>
              <a:defRPr/>
            </a:lvl1pPr>
          </a:lstStyle>
          <a:p>
            <a:pPr lvl="0"/>
            <a:endParaRPr lang="en-US" dirty="0"/>
          </a:p>
        </p:txBody>
      </p:sp>
      <p:sp>
        <p:nvSpPr>
          <p:cNvPr id="7" name="スライド番号プレースホルダー 6">
            <a:extLst>
              <a:ext uri="{FF2B5EF4-FFF2-40B4-BE49-F238E27FC236}">
                <a16:creationId xmlns:a16="http://schemas.microsoft.com/office/drawing/2014/main" id="{289F9891-3BEF-4CA3-87BB-F2DB4508D04C}"/>
              </a:ext>
            </a:extLst>
          </p:cNvPr>
          <p:cNvSpPr txBox="1">
            <a:spLocks noGrp="1"/>
          </p:cNvSpPr>
          <p:nvPr>
            <p:ph type="sldNum" sz="quarter" idx="8"/>
          </p:nvPr>
        </p:nvSpPr>
        <p:spPr/>
        <p:txBody>
          <a:bodyPr/>
          <a:lstStyle>
            <a:lvl1pPr>
              <a:defRPr/>
            </a:lvl1pPr>
          </a:lstStyle>
          <a:p>
            <a:pPr lvl="0"/>
            <a:fld id="{A3AB9311-7CE6-4596-AD73-125C96803A2F}" type="slidenum">
              <a:t>‹#›</a:t>
            </a:fld>
            <a:endParaRPr lang="en-US" dirty="0"/>
          </a:p>
        </p:txBody>
      </p:sp>
    </p:spTree>
    <p:extLst>
      <p:ext uri="{BB962C8B-B14F-4D97-AF65-F5344CB8AC3E}">
        <p14:creationId xmlns:p14="http://schemas.microsoft.com/office/powerpoint/2010/main" val="2268604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F0D7727-CE01-46C8-ABF3-61F0A3EAED15}"/>
              </a:ext>
            </a:extLst>
          </p:cNvPr>
          <p:cNvSpPr txBox="1">
            <a:spLocks noGrp="1"/>
          </p:cNvSpPr>
          <p:nvPr>
            <p:ph type="title"/>
          </p:nvPr>
        </p:nvSpPr>
        <p:spPr>
          <a:xfrm>
            <a:off x="839784" y="457200"/>
            <a:ext cx="3932240" cy="1600200"/>
          </a:xfrm>
        </p:spPr>
        <p:txBody>
          <a:bodyPr anchor="b"/>
          <a:lstStyle>
            <a:lvl1pPr>
              <a:defRPr sz="3200"/>
            </a:lvl1pPr>
          </a:lstStyle>
          <a:p>
            <a:pPr lvl="0"/>
            <a:r>
              <a:rPr lang="ja-JP"/>
              <a:t>マスター タイトルの書式設定</a:t>
            </a:r>
          </a:p>
        </p:txBody>
      </p:sp>
      <p:sp>
        <p:nvSpPr>
          <p:cNvPr id="3" name="図プレースホルダー 2">
            <a:extLst>
              <a:ext uri="{FF2B5EF4-FFF2-40B4-BE49-F238E27FC236}">
                <a16:creationId xmlns:a16="http://schemas.microsoft.com/office/drawing/2014/main" id="{C86E1A3C-9436-429C-8BA8-9331E8ACE79A}"/>
              </a:ext>
            </a:extLst>
          </p:cNvPr>
          <p:cNvSpPr txBox="1">
            <a:spLocks noGrp="1"/>
          </p:cNvSpPr>
          <p:nvPr>
            <p:ph type="pic" idx="1"/>
          </p:nvPr>
        </p:nvSpPr>
        <p:spPr>
          <a:xfrm>
            <a:off x="5183184" y="987423"/>
            <a:ext cx="6172200" cy="4873623"/>
          </a:xfrm>
        </p:spPr>
        <p:txBody>
          <a:bodyPr/>
          <a:lstStyle>
            <a:lvl1pPr marL="0" indent="0">
              <a:buNone/>
              <a:defRPr lang="en-US" sz="3200"/>
            </a:lvl1pPr>
          </a:lstStyle>
          <a:p>
            <a:pPr lvl="0"/>
            <a:endParaRPr lang="en-US" dirty="0"/>
          </a:p>
        </p:txBody>
      </p:sp>
      <p:sp>
        <p:nvSpPr>
          <p:cNvPr id="4" name="テキスト プレースホルダー 3">
            <a:extLst>
              <a:ext uri="{FF2B5EF4-FFF2-40B4-BE49-F238E27FC236}">
                <a16:creationId xmlns:a16="http://schemas.microsoft.com/office/drawing/2014/main" id="{EFB1F0AC-F734-461B-B80E-B19A1BA9CFE0}"/>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ja-JP"/>
              <a:t>マスター テキストの書式設定</a:t>
            </a:r>
          </a:p>
        </p:txBody>
      </p:sp>
      <p:sp>
        <p:nvSpPr>
          <p:cNvPr id="5" name="日付プレースホルダー 4">
            <a:extLst>
              <a:ext uri="{FF2B5EF4-FFF2-40B4-BE49-F238E27FC236}">
                <a16:creationId xmlns:a16="http://schemas.microsoft.com/office/drawing/2014/main" id="{C7839911-A49E-4CA8-9FAB-02022BA96E11}"/>
              </a:ext>
            </a:extLst>
          </p:cNvPr>
          <p:cNvSpPr txBox="1">
            <a:spLocks noGrp="1"/>
          </p:cNvSpPr>
          <p:nvPr>
            <p:ph type="dt" sz="half" idx="7"/>
          </p:nvPr>
        </p:nvSpPr>
        <p:spPr/>
        <p:txBody>
          <a:bodyPr/>
          <a:lstStyle>
            <a:lvl1pPr>
              <a:defRPr/>
            </a:lvl1pPr>
          </a:lstStyle>
          <a:p>
            <a:pPr lvl="0"/>
            <a:fld id="{860415B3-5A5D-5943-86BC-D438B18D62D7}" type="datetime1">
              <a:rPr lang="ja-JP" altLang="en-US" smtClean="0"/>
              <a:t>2019/9/18</a:t>
            </a:fld>
            <a:endParaRPr lang="en-US" dirty="0"/>
          </a:p>
        </p:txBody>
      </p:sp>
      <p:sp>
        <p:nvSpPr>
          <p:cNvPr id="6" name="フッター プレースホルダー 5">
            <a:extLst>
              <a:ext uri="{FF2B5EF4-FFF2-40B4-BE49-F238E27FC236}">
                <a16:creationId xmlns:a16="http://schemas.microsoft.com/office/drawing/2014/main" id="{8402A46F-7A0F-46B2-922C-34D5D0BA06F2}"/>
              </a:ext>
            </a:extLst>
          </p:cNvPr>
          <p:cNvSpPr txBox="1">
            <a:spLocks noGrp="1"/>
          </p:cNvSpPr>
          <p:nvPr>
            <p:ph type="ftr" sz="quarter" idx="9"/>
          </p:nvPr>
        </p:nvSpPr>
        <p:spPr/>
        <p:txBody>
          <a:bodyPr/>
          <a:lstStyle>
            <a:lvl1pPr>
              <a:defRPr/>
            </a:lvl1pPr>
          </a:lstStyle>
          <a:p>
            <a:pPr lvl="0"/>
            <a:endParaRPr lang="en-US" dirty="0"/>
          </a:p>
        </p:txBody>
      </p:sp>
      <p:sp>
        <p:nvSpPr>
          <p:cNvPr id="7" name="スライド番号プレースホルダー 6">
            <a:extLst>
              <a:ext uri="{FF2B5EF4-FFF2-40B4-BE49-F238E27FC236}">
                <a16:creationId xmlns:a16="http://schemas.microsoft.com/office/drawing/2014/main" id="{06DE04E0-C4F3-484B-BE0D-DD6C0D77A28F}"/>
              </a:ext>
            </a:extLst>
          </p:cNvPr>
          <p:cNvSpPr txBox="1">
            <a:spLocks noGrp="1"/>
          </p:cNvSpPr>
          <p:nvPr>
            <p:ph type="sldNum" sz="quarter" idx="8"/>
          </p:nvPr>
        </p:nvSpPr>
        <p:spPr/>
        <p:txBody>
          <a:bodyPr/>
          <a:lstStyle>
            <a:lvl1pPr>
              <a:defRPr/>
            </a:lvl1pPr>
          </a:lstStyle>
          <a:p>
            <a:pPr lvl="0"/>
            <a:fld id="{36B12EE6-402A-48F7-8CCC-D5C6D168BE1A}" type="slidenum">
              <a:t>‹#›</a:t>
            </a:fld>
            <a:endParaRPr lang="en-US" dirty="0"/>
          </a:p>
        </p:txBody>
      </p:sp>
    </p:spTree>
    <p:extLst>
      <p:ext uri="{BB962C8B-B14F-4D97-AF65-F5344CB8AC3E}">
        <p14:creationId xmlns:p14="http://schemas.microsoft.com/office/powerpoint/2010/main" val="1610876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8A293E0-E1EA-4651-860D-D32078F0779C}"/>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ja-JP"/>
              <a:t>マスター タイトルの書式設定</a:t>
            </a:r>
          </a:p>
        </p:txBody>
      </p:sp>
      <p:sp>
        <p:nvSpPr>
          <p:cNvPr id="3" name="テキスト プレースホルダー 2">
            <a:extLst>
              <a:ext uri="{FF2B5EF4-FFF2-40B4-BE49-F238E27FC236}">
                <a16:creationId xmlns:a16="http://schemas.microsoft.com/office/drawing/2014/main" id="{CB5049A5-67F3-4E98-B578-9E14DABB8F6B}"/>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ja-JP"/>
              <a:t>マスター テキストの書式設定</a:t>
            </a:r>
          </a:p>
          <a:p>
            <a:pPr lvl="1"/>
            <a:r>
              <a:rPr lang="ja-JP"/>
              <a:t>第</a:t>
            </a:r>
            <a:r>
              <a:rPr lang="en-US"/>
              <a:t> 2 </a:t>
            </a:r>
            <a:r>
              <a:rPr lang="ja-JP"/>
              <a:t>レベル</a:t>
            </a:r>
          </a:p>
          <a:p>
            <a:pPr lvl="2"/>
            <a:r>
              <a:rPr lang="ja-JP"/>
              <a:t>第</a:t>
            </a:r>
            <a:r>
              <a:rPr lang="en-US"/>
              <a:t> 3 </a:t>
            </a:r>
            <a:r>
              <a:rPr lang="ja-JP"/>
              <a:t>レベル</a:t>
            </a:r>
          </a:p>
          <a:p>
            <a:pPr lvl="3"/>
            <a:r>
              <a:rPr lang="ja-JP"/>
              <a:t>第</a:t>
            </a:r>
            <a:r>
              <a:rPr lang="en-US"/>
              <a:t> 4 </a:t>
            </a:r>
            <a:r>
              <a:rPr lang="ja-JP"/>
              <a:t>レベル</a:t>
            </a:r>
          </a:p>
          <a:p>
            <a:pPr lvl="4"/>
            <a:r>
              <a:rPr lang="ja-JP"/>
              <a:t>第</a:t>
            </a:r>
            <a:r>
              <a:rPr lang="en-US"/>
              <a:t> 5 </a:t>
            </a:r>
            <a:r>
              <a:rPr lang="ja-JP"/>
              <a:t>レベル</a:t>
            </a:r>
          </a:p>
        </p:txBody>
      </p:sp>
      <p:sp>
        <p:nvSpPr>
          <p:cNvPr id="4" name="日付プレースホルダー 3">
            <a:extLst>
              <a:ext uri="{FF2B5EF4-FFF2-40B4-BE49-F238E27FC236}">
                <a16:creationId xmlns:a16="http://schemas.microsoft.com/office/drawing/2014/main" id="{F0CC6D7C-E5E2-46AD-B7E1-0A1E656FCBDC}"/>
              </a:ext>
            </a:extLst>
          </p:cNvPr>
          <p:cNvSpPr txBox="1">
            <a:spLocks noGrp="1"/>
          </p:cNvSpPr>
          <p:nvPr>
            <p:ph type="dt" sz="half" idx="2"/>
          </p:nvPr>
        </p:nvSpPr>
        <p:spPr>
          <a:xfrm>
            <a:off x="8382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898989"/>
                </a:solidFill>
                <a:uFillTx/>
                <a:latin typeface="游ゴシック"/>
                <a:ea typeface="游ゴシック" pitchFamily="34"/>
              </a:defRPr>
            </a:lvl1pPr>
          </a:lstStyle>
          <a:p>
            <a:pPr lvl="0"/>
            <a:fld id="{944BA0E6-8B84-9F4B-AE82-61F3C91D0E21}" type="datetime1">
              <a:rPr lang="ja-JP" altLang="en-US" smtClean="0"/>
              <a:t>2019/9/18</a:t>
            </a:fld>
            <a:endParaRPr lang="en-US" dirty="0"/>
          </a:p>
        </p:txBody>
      </p:sp>
      <p:sp>
        <p:nvSpPr>
          <p:cNvPr id="5" name="フッター プレースホルダー 4">
            <a:extLst>
              <a:ext uri="{FF2B5EF4-FFF2-40B4-BE49-F238E27FC236}">
                <a16:creationId xmlns:a16="http://schemas.microsoft.com/office/drawing/2014/main" id="{CA58EBC3-8FDD-4BA3-9790-7AB25702CBF3}"/>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n-US" sz="1200" b="0" i="0" u="none" strike="noStrike" kern="1200" cap="none" spc="0" baseline="0">
                <a:solidFill>
                  <a:srgbClr val="898989"/>
                </a:solidFill>
                <a:uFillTx/>
                <a:latin typeface="游ゴシック"/>
                <a:ea typeface="游ゴシック" pitchFamily="34"/>
              </a:defRPr>
            </a:lvl1pPr>
          </a:lstStyle>
          <a:p>
            <a:pPr lvl="0"/>
            <a:endParaRPr lang="en-US" dirty="0"/>
          </a:p>
        </p:txBody>
      </p:sp>
      <p:sp>
        <p:nvSpPr>
          <p:cNvPr id="6" name="スライド番号プレースホルダー 5">
            <a:extLst>
              <a:ext uri="{FF2B5EF4-FFF2-40B4-BE49-F238E27FC236}">
                <a16:creationId xmlns:a16="http://schemas.microsoft.com/office/drawing/2014/main" id="{F7359773-72DB-402B-AC5B-25911E21C9EF}"/>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en-US" sz="1200" b="0" i="0" u="none" strike="noStrike" kern="1200" cap="none" spc="0" baseline="0">
                <a:solidFill>
                  <a:srgbClr val="898989"/>
                </a:solidFill>
                <a:uFillTx/>
                <a:latin typeface="游ゴシック"/>
                <a:ea typeface="游ゴシック" pitchFamily="34"/>
              </a:defRPr>
            </a:lvl1pPr>
          </a:lstStyle>
          <a:p>
            <a:pPr lvl="0"/>
            <a:fld id="{65A3438E-4E62-4BFE-A2CC-E9D54F113953}" type="slidenum">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marL="0" marR="0" lvl="0" indent="0" algn="l" defTabSz="914400" rtl="0" fontAlgn="auto" hangingPunct="1">
        <a:lnSpc>
          <a:spcPct val="90000"/>
        </a:lnSpc>
        <a:spcBef>
          <a:spcPts val="0"/>
        </a:spcBef>
        <a:spcAft>
          <a:spcPts val="0"/>
        </a:spcAft>
        <a:buNone/>
        <a:tabLst/>
        <a:defRPr lang="ja-JP" sz="4400" b="0" i="0" u="none" strike="noStrike" kern="1200" cap="none" spc="0" baseline="0">
          <a:solidFill>
            <a:srgbClr val="000000"/>
          </a:solidFill>
          <a:uFillTx/>
          <a:latin typeface="游ゴシック Light"/>
          <a:ea typeface="游ゴシック Light" pitchFamily="34"/>
        </a:defRPr>
      </a:lvl1pPr>
    </p:titleStyle>
    <p:body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ja-JP" sz="2800" b="0" i="0" u="none" strike="noStrike" kern="1200" cap="none" spc="0" baseline="0">
          <a:solidFill>
            <a:srgbClr val="000000"/>
          </a:solidFill>
          <a:uFillTx/>
          <a:latin typeface="游ゴシック"/>
          <a:ea typeface="游ゴシック" pitchFamily="34"/>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ja-JP" sz="2400" b="0" i="0" u="none" strike="noStrike" kern="1200" cap="none" spc="0" baseline="0">
          <a:solidFill>
            <a:srgbClr val="000000"/>
          </a:solidFill>
          <a:uFillTx/>
          <a:latin typeface="游ゴシック"/>
          <a:ea typeface="游ゴシック" pitchFamily="34"/>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ja-JP" sz="2000" b="0" i="0" u="none" strike="noStrike" kern="1200" cap="none" spc="0" baseline="0">
          <a:solidFill>
            <a:srgbClr val="000000"/>
          </a:solidFill>
          <a:uFillTx/>
          <a:latin typeface="游ゴシック"/>
          <a:ea typeface="游ゴシック" pitchFamily="34"/>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ja-JP" sz="1800" b="0" i="0" u="none" strike="noStrike" kern="1200" cap="none" spc="0" baseline="0">
          <a:solidFill>
            <a:srgbClr val="000000"/>
          </a:solidFill>
          <a:uFillTx/>
          <a:latin typeface="游ゴシック"/>
          <a:ea typeface="游ゴシック" pitchFamily="34"/>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ja-JP" sz="1800" b="0" i="0" u="none" strike="noStrike" kern="1200" cap="none" spc="0" baseline="0">
          <a:solidFill>
            <a:srgbClr val="000000"/>
          </a:solidFill>
          <a:uFillTx/>
          <a:latin typeface="游ゴシック"/>
          <a:ea typeface="游ゴシック" pitchFamily="34"/>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www.jc.u-aizu.ac.jp/department/management/youshi/2016/04.pdf" TargetMode="External"/><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6.svg"/></Relationships>
</file>

<file path=ppt/slides/_rels/slide12.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hyperlink" Target="https://pixabay.com/en/tennis-racket-tennis-tennis-ball-155963/" TargetMode="Externa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8.jpg"/><Relationship Id="rId4" Type="http://schemas.openxmlformats.org/officeDocument/2006/relationships/image" Target="../media/image15.svg"/></Relationships>
</file>

<file path=ppt/slides/_rels/slide14.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20.svg"/></Relationships>
</file>

<file path=ppt/slides/_rels/slide17.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slides/_rels/slide18.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diagramLayout" Target="../diagrams/layout1.xml"/><Relationship Id="rId7" Type="http://schemas.openxmlformats.org/officeDocument/2006/relationships/image" Target="../media/image27.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8.sv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hyperlink" Target="https://takushokuu.repo.nii.ac.jp/index.php?action=repository_action_common_download&amp;item_id=80&amp;item_no=1&amp;attribute_id=22&amp;file_no=1&amp;page_id=13&amp;block_id=21" TargetMode="External"/><Relationship Id="rId7" Type="http://schemas.openxmlformats.org/officeDocument/2006/relationships/hyperlink" Target="https://www.jstage.jst.go.jp/article/jspeconf/34/0/34_630/_article/-char/ja/" TargetMode="External"/><Relationship Id="rId2" Type="http://schemas.openxmlformats.org/officeDocument/2006/relationships/hyperlink" Target="https://www.jstage.jst.go.jp/article/jsmd1998/11/1/11_1_3/_pdf/-char/ja" TargetMode="External"/><Relationship Id="rId1" Type="http://schemas.openxmlformats.org/officeDocument/2006/relationships/slideLayout" Target="../slideLayouts/slideLayout2.xml"/><Relationship Id="rId6" Type="http://schemas.openxmlformats.org/officeDocument/2006/relationships/hyperlink" Target="http://www.jc.u-aizu.ac.jp/department/management/youshi/2016/04.pdf" TargetMode="External"/><Relationship Id="rId5" Type="http://schemas.openxmlformats.org/officeDocument/2006/relationships/hyperlink" Target="http://hdl.handle.net/10086/19149" TargetMode="External"/><Relationship Id="rId4" Type="http://schemas.openxmlformats.org/officeDocument/2006/relationships/hyperlink" Target="http://c-faculty.chuo-u.ac.jp/~tomokazu/kubo_seminar_student/morita.pdf" TargetMode="External"/><Relationship Id="rId9" Type="http://schemas.openxmlformats.org/officeDocument/2006/relationships/image" Target="../media/image38.svg"/></Relationships>
</file>

<file path=ppt/slides/_rels/slide27.xml.rels><?xml version="1.0" encoding="UTF-8" standalone="yes"?>
<Relationships xmlns="http://schemas.openxmlformats.org/package/2006/relationships"><Relationship Id="rId3" Type="http://schemas.openxmlformats.org/officeDocument/2006/relationships/image" Target="../media/image38.sv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8.sv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hyperlink" Target="http://www.orsj.or.jp/~archive/pdf/bul/Vol.33_02_084.pdf" TargetMode="External"/><Relationship Id="rId5" Type="http://schemas.openxmlformats.org/officeDocument/2006/relationships/hyperlink" Target="https://www.j-mac.or.jp/mj/download.php?file_id=548" TargetMode="External"/><Relationship Id="rId4" Type="http://schemas.openxmlformats.org/officeDocument/2006/relationships/hyperlink" Target="https://www.jstage.jst.go.jp/article/jjpsy1926/57/6/57_6_329/_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gif"/><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5.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10.jp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news.livedoor.com/article/detail/16467729/&#65289;&#65308;2019" TargetMode="External"/><Relationship Id="rId5" Type="http://schemas.openxmlformats.org/officeDocument/2006/relationships/hyperlink" Target="https://news.livedoor.com/article/detail/16467729/" TargetMode="External"/><Relationship Id="rId4" Type="http://schemas.openxmlformats.org/officeDocument/2006/relationships/image" Target="../media/image11.jpg"/><Relationship Id="rId9" Type="http://schemas.openxmlformats.org/officeDocument/2006/relationships/hyperlink" Target="https://www.fashionsnap.com/article/2017-05-25/urban-research/"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asahi.com/articles/ASLDW4QBQLDWPTIL00V.html" TargetMode="External"/><Relationship Id="rId1" Type="http://schemas.openxmlformats.org/officeDocument/2006/relationships/slideLayout" Target="../slideLayouts/slideLayout2.xml"/><Relationship Id="rId4" Type="http://schemas.openxmlformats.org/officeDocument/2006/relationships/image" Target="../media/image9.sv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3.sv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9.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name="Slide1">
    <p:bg>
      <p:bgPr>
        <a:solidFill>
          <a:srgbClr val="FFFFFF"/>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E134ED-B62F-48E9-8D2D-758D38DA5523}"/>
              </a:ext>
            </a:extLst>
          </p:cNvPr>
          <p:cNvSpPr txBox="1">
            <a:spLocks noGrp="1"/>
          </p:cNvSpPr>
          <p:nvPr>
            <p:ph type="ctrTitle"/>
          </p:nvPr>
        </p:nvSpPr>
        <p:spPr>
          <a:xfrm>
            <a:off x="1681655" y="2187748"/>
            <a:ext cx="8368309" cy="2482513"/>
          </a:xfrm>
        </p:spPr>
        <p:txBody>
          <a:bodyPr anchor="ctr" anchorCtr="0"/>
          <a:lstStyle/>
          <a:p>
            <a:pPr lvl="0" algn="l"/>
            <a:r>
              <a:rPr lang="ja-JP" altLang="en-US" dirty="0"/>
              <a:t>接客スイートスポット</a:t>
            </a:r>
            <a:endParaRPr lang="ja-JP" dirty="0"/>
          </a:p>
        </p:txBody>
      </p:sp>
      <p:sp>
        <p:nvSpPr>
          <p:cNvPr id="3" name="字幕 2">
            <a:extLst>
              <a:ext uri="{FF2B5EF4-FFF2-40B4-BE49-F238E27FC236}">
                <a16:creationId xmlns:a16="http://schemas.microsoft.com/office/drawing/2014/main" id="{23EBD3E5-CBD1-4926-97E8-ADE7A805393F}"/>
              </a:ext>
            </a:extLst>
          </p:cNvPr>
          <p:cNvSpPr txBox="1">
            <a:spLocks noGrp="1"/>
          </p:cNvSpPr>
          <p:nvPr>
            <p:ph type="subTitle" idx="1"/>
          </p:nvPr>
        </p:nvSpPr>
        <p:spPr>
          <a:xfrm>
            <a:off x="2370664" y="4508205"/>
            <a:ext cx="5293452" cy="1828800"/>
          </a:xfrm>
        </p:spPr>
        <p:txBody>
          <a:bodyPr anchorCtr="0">
            <a:normAutofit/>
          </a:bodyPr>
          <a:lstStyle/>
          <a:p>
            <a:pPr lvl="0" algn="l"/>
            <a:r>
              <a:rPr lang="ja-JP" altLang="en-US"/>
              <a:t>青山学院大学　土橋ゼミナール</a:t>
            </a:r>
            <a:endParaRPr lang="en-US" altLang="ja-JP" dirty="0"/>
          </a:p>
          <a:p>
            <a:pPr lvl="0" algn="l"/>
            <a:endParaRPr lang="en-US" altLang="ja-JP" dirty="0"/>
          </a:p>
          <a:p>
            <a:pPr lvl="0" algn="l"/>
            <a:r>
              <a:rPr lang="ja-JP"/>
              <a:t>秋山紗季・岩井大祐・小泉彩音</a:t>
            </a:r>
            <a:endParaRPr lang="en-US" dirty="0"/>
          </a:p>
          <a:p>
            <a:pPr lvl="0" algn="l"/>
            <a:r>
              <a:rPr lang="ja-JP"/>
              <a:t>鈴木陽菜・鈴木梨穂</a:t>
            </a:r>
          </a:p>
        </p:txBody>
      </p:sp>
      <p:pic>
        <p:nvPicPr>
          <p:cNvPr id="4" name="Graphic 34">
            <a:extLst>
              <a:ext uri="{FF2B5EF4-FFF2-40B4-BE49-F238E27FC236}">
                <a16:creationId xmlns:a16="http://schemas.microsoft.com/office/drawing/2014/main" id="{2CB24BEC-16B6-4B40-A110-2FE8592A30F9}"/>
              </a:ext>
            </a:extLst>
          </p:cNvPr>
          <p:cNvPicPr>
            <a:picLocks noMove="1" noResize="1"/>
          </p:cNvPicPr>
          <p:nvPr/>
        </p:nvPicPr>
        <p:blipFill>
          <a:blip r:embed="rId3">
            <a:alphaModFix amt="15000"/>
            <a:extLst>
              <a:ext uri="{96DAC541-7B7A-43D3-8B79-37D633B846F1}">
                <asvg:svgBlip xmlns:asvg="http://schemas.microsoft.com/office/drawing/2016/SVG/main" r:embed="rId4"/>
              </a:ext>
            </a:extLst>
          </a:blip>
          <a:stretch>
            <a:fillRect/>
          </a:stretch>
        </p:blipFill>
        <p:spPr>
          <a:xfrm>
            <a:off x="6641433" y="816339"/>
            <a:ext cx="5225329" cy="5225329"/>
          </a:xfrm>
          <a:prstGeom prst="rect">
            <a:avLst/>
          </a:prstGeom>
          <a:noFill/>
          <a:ln cap="flat">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name="Slide12">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E6125D-DBB0-4BC8-A76E-D099E8286A63}"/>
              </a:ext>
            </a:extLst>
          </p:cNvPr>
          <p:cNvSpPr txBox="1">
            <a:spLocks noGrp="1"/>
          </p:cNvSpPr>
          <p:nvPr>
            <p:ph type="title"/>
          </p:nvPr>
        </p:nvSpPr>
        <p:spPr>
          <a:xfrm>
            <a:off x="1439918" y="365129"/>
            <a:ext cx="9913876" cy="1325559"/>
          </a:xfrm>
        </p:spPr>
        <p:txBody>
          <a:bodyPr/>
          <a:lstStyle/>
          <a:p>
            <a:pPr lvl="0"/>
            <a:r>
              <a:rPr lang="ja-JP" altLang="en-US" dirty="0"/>
              <a:t>先行研究</a:t>
            </a:r>
            <a:r>
              <a:rPr lang="en-US" altLang="ja-JP" dirty="0"/>
              <a:t>【</a:t>
            </a:r>
            <a:r>
              <a:rPr lang="ja-JP" altLang="en-US" dirty="0"/>
              <a:t>接客</a:t>
            </a:r>
            <a:r>
              <a:rPr lang="en-US" altLang="ja-JP" dirty="0"/>
              <a:t>】</a:t>
            </a:r>
            <a:endParaRPr lang="ja-JP" dirty="0"/>
          </a:p>
        </p:txBody>
      </p:sp>
      <p:sp>
        <p:nvSpPr>
          <p:cNvPr id="3" name="コンテンツ プレースホルダー 2">
            <a:extLst>
              <a:ext uri="{FF2B5EF4-FFF2-40B4-BE49-F238E27FC236}">
                <a16:creationId xmlns:a16="http://schemas.microsoft.com/office/drawing/2014/main" id="{0AC65C5D-C1EE-47FB-AB6A-1D0A0ACB3465}"/>
              </a:ext>
            </a:extLst>
          </p:cNvPr>
          <p:cNvSpPr txBox="1">
            <a:spLocks noGrp="1"/>
          </p:cNvSpPr>
          <p:nvPr>
            <p:ph idx="1"/>
          </p:nvPr>
        </p:nvSpPr>
        <p:spPr>
          <a:xfrm>
            <a:off x="534027" y="1935958"/>
            <a:ext cx="11123950" cy="2850184"/>
          </a:xfrm>
        </p:spPr>
        <p:txBody>
          <a:bodyPr>
            <a:normAutofit lnSpcReduction="10000"/>
          </a:bodyPr>
          <a:lstStyle/>
          <a:p>
            <a:pPr marL="0" lvl="0" indent="0">
              <a:buNone/>
            </a:pPr>
            <a:r>
              <a:rPr lang="ja-JP" sz="2600" dirty="0"/>
              <a:t>接客が消費者購買意欲に影響する要因</a:t>
            </a:r>
            <a:r>
              <a:rPr lang="en-US" sz="2600" dirty="0"/>
              <a:t> ―</a:t>
            </a:r>
            <a:r>
              <a:rPr lang="ja-JP" sz="2600" dirty="0"/>
              <a:t>ファッション販売に着目して</a:t>
            </a:r>
            <a:r>
              <a:rPr lang="en-US" sz="2600" dirty="0"/>
              <a:t>― </a:t>
            </a:r>
          </a:p>
          <a:p>
            <a:pPr marL="0" lvl="0" indent="0">
              <a:buNone/>
            </a:pPr>
            <a:r>
              <a:rPr lang="ja-JP" sz="1600" dirty="0"/>
              <a:t>打宅彩乃、中川優花、橋本穂乃香、武藤みなみ </a:t>
            </a:r>
            <a:r>
              <a:rPr lang="ja-JP" altLang="en-US" sz="1600" dirty="0"/>
              <a:t>（</a:t>
            </a:r>
            <a:r>
              <a:rPr lang="en-US" sz="1600" dirty="0"/>
              <a:t>2016</a:t>
            </a:r>
            <a:r>
              <a:rPr lang="ja-JP" altLang="en-US" sz="1600" dirty="0"/>
              <a:t>）</a:t>
            </a:r>
            <a:r>
              <a:rPr lang="en-US" altLang="ja-JP" sz="1600" dirty="0"/>
              <a:t>『2016</a:t>
            </a:r>
            <a:r>
              <a:rPr lang="ja-JP" altLang="en-US" sz="1600" dirty="0"/>
              <a:t>年度卒業論文要旨集</a:t>
            </a:r>
            <a:r>
              <a:rPr lang="en-US" altLang="ja-JP" sz="1600" dirty="0"/>
              <a:t>』</a:t>
            </a:r>
          </a:p>
          <a:p>
            <a:pPr marL="0" lvl="0" indent="0">
              <a:buNone/>
            </a:pPr>
            <a:r>
              <a:rPr lang="ja-JP" altLang="ja-JP" sz="1800" dirty="0"/>
              <a:t>会津大学短期大学部産業情報学科経営情報コース卒論</a:t>
            </a:r>
            <a:endParaRPr lang="en-US" altLang="ja-JP" sz="1800" dirty="0"/>
          </a:p>
          <a:p>
            <a:pPr marL="0" lvl="0" indent="0">
              <a:buNone/>
            </a:pPr>
            <a:endParaRPr lang="en-US" sz="1800" dirty="0"/>
          </a:p>
          <a:p>
            <a:pPr marL="0" lvl="0" indent="0">
              <a:buNone/>
            </a:pPr>
            <a:r>
              <a:rPr lang="ja-JP" sz="2000" dirty="0"/>
              <a:t>購買心理は注目、興味、連想、欲望、比較、信頼、行動、満足の８段階ある。</a:t>
            </a:r>
            <a:endParaRPr lang="en-US" sz="2000" dirty="0"/>
          </a:p>
          <a:p>
            <a:pPr marL="0" lvl="0" indent="0">
              <a:buNone/>
            </a:pPr>
            <a:r>
              <a:rPr lang="ja-JP" sz="2000" dirty="0"/>
              <a:t>店舗調査では入店したときすぐにお声がけをする興味の段階でアプローチする販売員が多かったが、消費者調査では声かけのタイミングが</a:t>
            </a:r>
            <a:r>
              <a:rPr lang="en-US" sz="2000" dirty="0"/>
              <a:t> 1 </a:t>
            </a:r>
            <a:r>
              <a:rPr lang="ja-JP" sz="2000" dirty="0"/>
              <a:t>番いいと回答したのは『試着するとき』の</a:t>
            </a:r>
            <a:r>
              <a:rPr lang="en-US" sz="2000" dirty="0"/>
              <a:t>64.4%</a:t>
            </a:r>
            <a:r>
              <a:rPr lang="ja-JP" sz="2000" dirty="0"/>
              <a:t>であった。</a:t>
            </a:r>
            <a:r>
              <a:rPr lang="en-US" sz="2000" dirty="0"/>
              <a:t>(n=163)</a:t>
            </a:r>
          </a:p>
          <a:p>
            <a:pPr lvl="0"/>
            <a:endParaRPr lang="en-US" dirty="0"/>
          </a:p>
        </p:txBody>
      </p:sp>
      <p:sp>
        <p:nvSpPr>
          <p:cNvPr id="4" name="角丸四角形 3">
            <a:extLst>
              <a:ext uri="{FF2B5EF4-FFF2-40B4-BE49-F238E27FC236}">
                <a16:creationId xmlns:a16="http://schemas.microsoft.com/office/drawing/2014/main" id="{0019E16D-6334-49EF-A214-4E147A5CF7DC}"/>
              </a:ext>
            </a:extLst>
          </p:cNvPr>
          <p:cNvSpPr/>
          <p:nvPr/>
        </p:nvSpPr>
        <p:spPr>
          <a:xfrm>
            <a:off x="719532" y="4991727"/>
            <a:ext cx="10463131" cy="1169234"/>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DAE3F3"/>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2000" b="0" i="0" u="none" strike="noStrike" kern="1200" cap="none" spc="0" baseline="0">
                <a:solidFill>
                  <a:srgbClr val="000000"/>
                </a:solidFill>
                <a:uFillTx/>
                <a:latin typeface="游ゴシック"/>
                <a:ea typeface="游ゴシック" pitchFamily="34"/>
              </a:rPr>
              <a:t>店員のアプローチのタイミングと消費者の期待するタイミングにズレがある</a:t>
            </a:r>
            <a:endParaRPr lang="en-US" sz="2000" b="0" i="0" u="none" strike="noStrike" kern="1200" cap="none" spc="0" baseline="0">
              <a:solidFill>
                <a:srgbClr val="000000"/>
              </a:solidFill>
              <a:uFillTx/>
              <a:latin typeface="游ゴシック"/>
              <a:ea typeface="游ゴシック" pitchFamily="34"/>
            </a:endParaRPr>
          </a:p>
        </p:txBody>
      </p:sp>
      <p:sp>
        <p:nvSpPr>
          <p:cNvPr id="6" name="テキスト ボックス 4">
            <a:extLst>
              <a:ext uri="{FF2B5EF4-FFF2-40B4-BE49-F238E27FC236}">
                <a16:creationId xmlns:a16="http://schemas.microsoft.com/office/drawing/2014/main" id="{71BA9C97-973C-482E-8EF0-DF57F6CA77D3}"/>
              </a:ext>
            </a:extLst>
          </p:cNvPr>
          <p:cNvSpPr txBox="1"/>
          <p:nvPr/>
        </p:nvSpPr>
        <p:spPr>
          <a:xfrm>
            <a:off x="6557555" y="6366537"/>
            <a:ext cx="5368835" cy="553998"/>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200" b="0" i="0" u="none" strike="noStrike" kern="1200" cap="none" spc="0" baseline="0" dirty="0">
                <a:solidFill>
                  <a:srgbClr val="000000"/>
                </a:solidFill>
                <a:uFillTx/>
                <a:latin typeface="游ゴシック"/>
                <a:ea typeface="游ゴシック" pitchFamily="34"/>
                <a:hlinkClick r:id="rId2"/>
              </a:rPr>
              <a:t>http://www.jc.u-aizu.ac.jp/department/management/youshi/2016/04.pdf</a:t>
            </a:r>
            <a:endParaRPr lang="en-US" sz="1200" b="0" i="0" u="none" strike="noStrike" kern="1200" cap="none" spc="0" baseline="0" dirty="0">
              <a:solidFill>
                <a:srgbClr val="000000"/>
              </a:solidFill>
              <a:uFillTx/>
              <a:latin typeface="游ゴシック"/>
              <a:ea typeface="游ゴシック" pitchFamily="34"/>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dirty="0">
              <a:solidFill>
                <a:srgbClr val="000000"/>
              </a:solidFill>
              <a:uFillTx/>
              <a:latin typeface="游ゴシック"/>
              <a:ea typeface="游ゴシック" pitchFamily="34"/>
            </a:endParaRPr>
          </a:p>
        </p:txBody>
      </p:sp>
      <p:pic>
        <p:nvPicPr>
          <p:cNvPr id="7" name="グラフィックス 4" descr="アイス クリーム">
            <a:extLst>
              <a:ext uri="{FF2B5EF4-FFF2-40B4-BE49-F238E27FC236}">
                <a16:creationId xmlns:a16="http://schemas.microsoft.com/office/drawing/2014/main" id="{CB9A65D0-1534-42EF-AA28-82790DC3528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8322" y="570704"/>
            <a:ext cx="914400" cy="914400"/>
          </a:xfrm>
          <a:prstGeom prst="rect">
            <a:avLst/>
          </a:prstGeom>
          <a:noFill/>
          <a:ln cap="flat">
            <a:noFill/>
          </a:ln>
        </p:spPr>
      </p:pic>
      <p:sp>
        <p:nvSpPr>
          <p:cNvPr id="5" name="スライド番号プレースホルダー 4">
            <a:extLst>
              <a:ext uri="{FF2B5EF4-FFF2-40B4-BE49-F238E27FC236}">
                <a16:creationId xmlns:a16="http://schemas.microsoft.com/office/drawing/2014/main" id="{2EC2A163-501A-8D48-8CED-A4AF3DE669E7}"/>
              </a:ext>
            </a:extLst>
          </p:cNvPr>
          <p:cNvSpPr>
            <a:spLocks noGrp="1"/>
          </p:cNvSpPr>
          <p:nvPr>
            <p:ph type="sldNum" sz="quarter" idx="8"/>
          </p:nvPr>
        </p:nvSpPr>
        <p:spPr/>
        <p:txBody>
          <a:bodyPr/>
          <a:lstStyle/>
          <a:p>
            <a:pPr lvl="0"/>
            <a:fld id="{3B6B82C3-CCA1-4E3C-85AE-ADEF63AA065E}" type="slidenum">
              <a:rPr lang="en-US" altLang="ja-JP" smtClean="0"/>
              <a:t>10</a:t>
            </a:fld>
            <a:endParaRPr lang="ja-JP"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8">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6258B7-A52E-43B9-A499-43301DFC49EC}"/>
              </a:ext>
            </a:extLst>
          </p:cNvPr>
          <p:cNvSpPr txBox="1">
            <a:spLocks noGrp="1"/>
          </p:cNvSpPr>
          <p:nvPr>
            <p:ph type="title"/>
          </p:nvPr>
        </p:nvSpPr>
        <p:spPr>
          <a:xfrm>
            <a:off x="1452798" y="365119"/>
            <a:ext cx="7841108" cy="1325559"/>
          </a:xfrm>
        </p:spPr>
        <p:txBody>
          <a:bodyPr/>
          <a:lstStyle/>
          <a:p>
            <a:pPr lvl="0"/>
            <a:r>
              <a:rPr lang="ja-JP" altLang="en-US" dirty="0"/>
              <a:t>先行研究まとめ</a:t>
            </a:r>
            <a:r>
              <a:rPr lang="en-US" altLang="ja-JP" dirty="0"/>
              <a:t>【</a:t>
            </a:r>
            <a:r>
              <a:rPr lang="ja-JP" altLang="en-US" dirty="0"/>
              <a:t>接客</a:t>
            </a:r>
            <a:r>
              <a:rPr lang="en-US" altLang="ja-JP" dirty="0"/>
              <a:t>】</a:t>
            </a:r>
            <a:endParaRPr lang="ja-JP" dirty="0"/>
          </a:p>
        </p:txBody>
      </p:sp>
      <p:sp>
        <p:nvSpPr>
          <p:cNvPr id="3" name="角丸四角形 3">
            <a:extLst>
              <a:ext uri="{FF2B5EF4-FFF2-40B4-BE49-F238E27FC236}">
                <a16:creationId xmlns:a16="http://schemas.microsoft.com/office/drawing/2014/main" id="{618024EF-A8FD-4C5D-8F97-C9E9F90C849E}"/>
              </a:ext>
            </a:extLst>
          </p:cNvPr>
          <p:cNvSpPr/>
          <p:nvPr/>
        </p:nvSpPr>
        <p:spPr>
          <a:xfrm>
            <a:off x="1233509" y="1640998"/>
            <a:ext cx="9938988" cy="3788647"/>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noFill/>
          <a:ln w="12701" cap="flat">
            <a:solidFill>
              <a:srgbClr val="8FAADC"/>
            </a:solidFill>
            <a:prstDash val="solid"/>
            <a:miter/>
          </a:ln>
        </p:spPr>
        <p:txBody>
          <a:bodyPr vert="horz" wrap="square" lIns="91440" tIns="45720" rIns="91440" bIns="45720"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altLang="ja-JP" sz="2000" dirty="0">
              <a:solidFill>
                <a:srgbClr val="000000"/>
              </a:solidFill>
              <a:latin typeface="游ゴシック"/>
              <a:ea typeface="游ゴシック" pitchFamily="34"/>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altLang="ja-JP" sz="2000" dirty="0">
              <a:solidFill>
                <a:srgbClr val="000000"/>
              </a:solidFill>
              <a:latin typeface="游ゴシック"/>
              <a:ea typeface="游ゴシック" pitchFamily="34"/>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altLang="ja-JP" sz="2000" dirty="0">
              <a:solidFill>
                <a:srgbClr val="000000"/>
              </a:solidFill>
              <a:latin typeface="游ゴシック"/>
              <a:ea typeface="游ゴシック" pitchFamily="34"/>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altLang="ja-JP" sz="2000" dirty="0">
              <a:solidFill>
                <a:srgbClr val="000000"/>
              </a:solidFill>
              <a:latin typeface="游ゴシック"/>
              <a:ea typeface="游ゴシック" pitchFamily="34"/>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2000" dirty="0">
                <a:solidFill>
                  <a:srgbClr val="000000"/>
                </a:solidFill>
                <a:latin typeface="游ゴシック"/>
                <a:ea typeface="游ゴシック" pitchFamily="34"/>
              </a:rPr>
              <a:t>接客で消費者に影響を与えるのは</a:t>
            </a:r>
            <a:endParaRPr lang="en-US" altLang="ja-JP" sz="2000" dirty="0">
              <a:solidFill>
                <a:srgbClr val="000000"/>
              </a:solidFill>
              <a:latin typeface="游ゴシック"/>
              <a:ea typeface="游ゴシック" pitchFamily="34"/>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altLang="ja-JP" sz="2800" u="sng" dirty="0">
              <a:solidFill>
                <a:srgbClr val="000000"/>
              </a:solidFill>
              <a:latin typeface="游ゴシック"/>
              <a:ea typeface="游ゴシック" pitchFamily="34"/>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2800" dirty="0">
                <a:solidFill>
                  <a:srgbClr val="000000"/>
                </a:solidFill>
                <a:latin typeface="游ゴシック"/>
                <a:ea typeface="游ゴシック" pitchFamily="34"/>
              </a:rPr>
              <a:t>①会話の内容</a:t>
            </a:r>
            <a:endParaRPr lang="en-US" altLang="ja-JP" sz="2800" dirty="0">
              <a:solidFill>
                <a:srgbClr val="000000"/>
              </a:solidFill>
              <a:latin typeface="游ゴシック"/>
              <a:ea typeface="游ゴシック" pitchFamily="34"/>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2800" dirty="0">
                <a:solidFill>
                  <a:srgbClr val="000000"/>
                </a:solidFill>
                <a:latin typeface="游ゴシック"/>
                <a:ea typeface="游ゴシック" pitchFamily="34"/>
              </a:rPr>
              <a:t>②店員と消費者の関係性</a:t>
            </a:r>
            <a:endParaRPr lang="en-US" altLang="ja-JP" sz="2800" dirty="0">
              <a:solidFill>
                <a:srgbClr val="000000"/>
              </a:solidFill>
              <a:latin typeface="游ゴシック"/>
              <a:ea typeface="游ゴシック" pitchFamily="34"/>
            </a:endParaRPr>
          </a:p>
          <a:p>
            <a:pPr>
              <a:defRPr sz="1800" b="0" i="0" u="none" strike="noStrike" kern="0" cap="none" spc="0" baseline="0">
                <a:solidFill>
                  <a:srgbClr val="000000"/>
                </a:solidFill>
                <a:uFillTx/>
              </a:defRPr>
            </a:pPr>
            <a:r>
              <a:rPr lang="ja-JP" altLang="en-US" sz="2800" dirty="0">
                <a:solidFill>
                  <a:srgbClr val="000000"/>
                </a:solidFill>
                <a:ea typeface="游ゴシック" pitchFamily="34"/>
              </a:rPr>
              <a:t>③</a:t>
            </a:r>
            <a:r>
              <a:rPr lang="ja-JP" altLang="en-US" sz="2800" dirty="0">
                <a:solidFill>
                  <a:srgbClr val="000000"/>
                </a:solidFill>
                <a:highlight>
                  <a:srgbClr val="FFFF00"/>
                </a:highlight>
                <a:ea typeface="游ゴシック" pitchFamily="34"/>
              </a:rPr>
              <a:t>話しかけるタイミングがベスト</a:t>
            </a:r>
            <a:endParaRPr lang="en-US" altLang="ja-JP" sz="2800" u="sng" dirty="0">
              <a:solidFill>
                <a:srgbClr val="000000"/>
              </a:solidFill>
              <a:highlight>
                <a:srgbClr val="FFFF00"/>
              </a:highlight>
              <a:ea typeface="游ゴシック" pitchFamily="34"/>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altLang="ja-JP" sz="2800" dirty="0">
              <a:solidFill>
                <a:srgbClr val="000000"/>
              </a:solidFill>
              <a:latin typeface="游ゴシック"/>
              <a:ea typeface="游ゴシック" pitchFamily="34"/>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altLang="ja-JP" sz="2800" b="0" i="0" u="none" strike="noStrike" kern="1200" cap="none" spc="0" baseline="0" dirty="0">
              <a:solidFill>
                <a:srgbClr val="000000"/>
              </a:solidFill>
              <a:uFillTx/>
              <a:latin typeface="游ゴシック"/>
              <a:ea typeface="游ゴシック" pitchFamily="34"/>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ja-JP" sz="2800" b="0" i="0" u="none" strike="noStrike" kern="1200" cap="none" spc="0" baseline="0" dirty="0">
              <a:solidFill>
                <a:srgbClr val="000000"/>
              </a:solidFill>
              <a:uFillTx/>
              <a:latin typeface="游ゴシック"/>
              <a:ea typeface="游ゴシック"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dirty="0">
              <a:solidFill>
                <a:srgbClr val="FFFFFF"/>
              </a:solidFill>
              <a:uFillTx/>
              <a:latin typeface="游ゴシック"/>
              <a:ea typeface="游ゴシック" pitchFamily="34"/>
            </a:endParaRPr>
          </a:p>
        </p:txBody>
      </p:sp>
      <p:pic>
        <p:nvPicPr>
          <p:cNvPr id="4" name="グラフィックス 4" descr="アイス クリーム">
            <a:extLst>
              <a:ext uri="{FF2B5EF4-FFF2-40B4-BE49-F238E27FC236}">
                <a16:creationId xmlns:a16="http://schemas.microsoft.com/office/drawing/2014/main" id="{93A99D4A-5B5D-4613-95A7-5F23391F462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8322" y="570704"/>
            <a:ext cx="914400" cy="914400"/>
          </a:xfrm>
          <a:prstGeom prst="rect">
            <a:avLst/>
          </a:prstGeom>
          <a:noFill/>
          <a:ln cap="flat">
            <a:noFill/>
          </a:ln>
        </p:spPr>
      </p:pic>
      <p:sp>
        <p:nvSpPr>
          <p:cNvPr id="5" name="スライド番号プレースホルダー 4">
            <a:extLst>
              <a:ext uri="{FF2B5EF4-FFF2-40B4-BE49-F238E27FC236}">
                <a16:creationId xmlns:a16="http://schemas.microsoft.com/office/drawing/2014/main" id="{50239E44-77AA-0A4D-8AE5-F6032360A69F}"/>
              </a:ext>
            </a:extLst>
          </p:cNvPr>
          <p:cNvSpPr>
            <a:spLocks noGrp="1"/>
          </p:cNvSpPr>
          <p:nvPr>
            <p:ph type="sldNum" sz="quarter" idx="8"/>
          </p:nvPr>
        </p:nvSpPr>
        <p:spPr/>
        <p:txBody>
          <a:bodyPr/>
          <a:lstStyle/>
          <a:p>
            <a:pPr lvl="0"/>
            <a:fld id="{765260EC-5AFD-4B97-8E47-0116A1F979BE}" type="slidenum">
              <a:rPr lang="en-US" altLang="ja-JP" smtClean="0"/>
              <a:t>11</a:t>
            </a:fld>
            <a:endParaRPr lang="ja-JP"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10">
    <p:spTree>
      <p:nvGrpSpPr>
        <p:cNvPr id="1" name=""/>
        <p:cNvGrpSpPr/>
        <p:nvPr/>
      </p:nvGrpSpPr>
      <p:grpSpPr>
        <a:xfrm>
          <a:off x="0" y="0"/>
          <a:ext cx="0" cy="0"/>
          <a:chOff x="0" y="0"/>
          <a:chExt cx="0" cy="0"/>
        </a:xfrm>
      </p:grpSpPr>
      <p:sp>
        <p:nvSpPr>
          <p:cNvPr id="2" name="タイトル 7">
            <a:extLst>
              <a:ext uri="{FF2B5EF4-FFF2-40B4-BE49-F238E27FC236}">
                <a16:creationId xmlns:a16="http://schemas.microsoft.com/office/drawing/2014/main" id="{D10EDC1E-C737-4119-AC41-5F38FA8B0453}"/>
              </a:ext>
            </a:extLst>
          </p:cNvPr>
          <p:cNvSpPr txBox="1">
            <a:spLocks noGrp="1"/>
          </p:cNvSpPr>
          <p:nvPr>
            <p:ph type="title"/>
          </p:nvPr>
        </p:nvSpPr>
        <p:spPr/>
        <p:txBody>
          <a:bodyPr/>
          <a:lstStyle/>
          <a:p>
            <a:pPr lvl="0"/>
            <a:r>
              <a:rPr lang="ja-JP" dirty="0"/>
              <a:t>　</a:t>
            </a:r>
            <a:r>
              <a:rPr lang="ja-JP" altLang="en-US" dirty="0"/>
              <a:t>先行研究</a:t>
            </a:r>
            <a:r>
              <a:rPr lang="en-US" altLang="ja-JP" dirty="0"/>
              <a:t>【</a:t>
            </a:r>
            <a:r>
              <a:rPr lang="ja-JP" altLang="en-US" dirty="0"/>
              <a:t>スイートスポット</a:t>
            </a:r>
            <a:r>
              <a:rPr lang="en-US" altLang="ja-JP" dirty="0"/>
              <a:t>】</a:t>
            </a:r>
            <a:r>
              <a:rPr lang="ja-JP" dirty="0"/>
              <a:t>　</a:t>
            </a:r>
          </a:p>
        </p:txBody>
      </p:sp>
      <p:sp>
        <p:nvSpPr>
          <p:cNvPr id="3" name="コンテンツ プレースホルダー 2">
            <a:extLst>
              <a:ext uri="{FF2B5EF4-FFF2-40B4-BE49-F238E27FC236}">
                <a16:creationId xmlns:a16="http://schemas.microsoft.com/office/drawing/2014/main" id="{16456FA6-4B68-464F-B640-6123823B3A9C}"/>
              </a:ext>
            </a:extLst>
          </p:cNvPr>
          <p:cNvSpPr txBox="1">
            <a:spLocks noGrp="1"/>
          </p:cNvSpPr>
          <p:nvPr>
            <p:ph idx="1"/>
          </p:nvPr>
        </p:nvSpPr>
        <p:spPr/>
        <p:txBody>
          <a:bodyPr anchor="ctr"/>
          <a:lstStyle/>
          <a:p>
            <a:pPr marL="0" lvl="0" indent="0">
              <a:buNone/>
            </a:pPr>
            <a:r>
              <a:rPr lang="ja-JP" altLang="en-US" sz="2400" dirty="0"/>
              <a:t>◎スイートスポットとは？？</a:t>
            </a:r>
            <a:endParaRPr lang="en-US" altLang="ja-JP" sz="2400" dirty="0"/>
          </a:p>
          <a:p>
            <a:pPr marL="0" lvl="0" indent="0">
              <a:buNone/>
            </a:pPr>
            <a:r>
              <a:rPr lang="ja-JP" sz="2400" dirty="0"/>
              <a:t>ゴルフのクラブやテニスのラケットなどでボールを打つのに最も有効な打球を生む中心点</a:t>
            </a:r>
            <a:r>
              <a:rPr lang="ja-JP" altLang="en-US" sz="2400" dirty="0"/>
              <a:t>（須永ら、</a:t>
            </a:r>
            <a:r>
              <a:rPr lang="en-US" altLang="ja-JP" sz="2400" dirty="0"/>
              <a:t>2008</a:t>
            </a:r>
            <a:r>
              <a:rPr lang="ja-JP" altLang="en-US" sz="2400" dirty="0"/>
              <a:t>）</a:t>
            </a:r>
            <a:endParaRPr lang="en-US" altLang="ja-JP" sz="2400" dirty="0"/>
          </a:p>
          <a:p>
            <a:pPr marL="0" lvl="0" indent="0">
              <a:buNone/>
            </a:pPr>
            <a:endParaRPr lang="en-US" sz="3200" dirty="0"/>
          </a:p>
          <a:p>
            <a:pPr marL="0" lvl="0" indent="0">
              <a:buNone/>
            </a:pPr>
            <a:r>
              <a:rPr lang="ja-JP" altLang="en-US" sz="3200" dirty="0"/>
              <a:t>「</a:t>
            </a:r>
            <a:r>
              <a:rPr lang="ja-JP" altLang="en-US" sz="3200" dirty="0">
                <a:highlight>
                  <a:srgbClr val="FFFF00"/>
                </a:highlight>
              </a:rPr>
              <a:t>消費者が好意的な反応を示す受容領域</a:t>
            </a:r>
            <a:r>
              <a:rPr lang="ja-JP" altLang="en-US" sz="3200" dirty="0"/>
              <a:t>」</a:t>
            </a:r>
            <a:endParaRPr lang="en-US" sz="3200" dirty="0"/>
          </a:p>
        </p:txBody>
      </p:sp>
      <p:pic>
        <p:nvPicPr>
          <p:cNvPr id="4" name="グラフィックス 6" descr="アイス クリーム">
            <a:extLst>
              <a:ext uri="{FF2B5EF4-FFF2-40B4-BE49-F238E27FC236}">
                <a16:creationId xmlns:a16="http://schemas.microsoft.com/office/drawing/2014/main" id="{64504E8A-3AA9-4D02-82A0-D1FAD8E8C47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58322" y="570704"/>
            <a:ext cx="914400" cy="914400"/>
          </a:xfrm>
          <a:prstGeom prst="rect">
            <a:avLst/>
          </a:prstGeom>
          <a:noFill/>
          <a:ln cap="flat">
            <a:noFill/>
          </a:ln>
        </p:spPr>
      </p:pic>
      <p:pic>
        <p:nvPicPr>
          <p:cNvPr id="6" name="図 5">
            <a:extLst>
              <a:ext uri="{FF2B5EF4-FFF2-40B4-BE49-F238E27FC236}">
                <a16:creationId xmlns:a16="http://schemas.microsoft.com/office/drawing/2014/main" id="{77196D99-57B3-47F9-8C38-15D42C0FCE46}"/>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7872248" y="4332397"/>
            <a:ext cx="3689131" cy="1844566"/>
          </a:xfrm>
          <a:prstGeom prst="rect">
            <a:avLst/>
          </a:prstGeom>
        </p:spPr>
      </p:pic>
      <p:sp>
        <p:nvSpPr>
          <p:cNvPr id="5" name="スライド番号プレースホルダー 4">
            <a:extLst>
              <a:ext uri="{FF2B5EF4-FFF2-40B4-BE49-F238E27FC236}">
                <a16:creationId xmlns:a16="http://schemas.microsoft.com/office/drawing/2014/main" id="{3EC7FED0-1863-BA44-80EF-412D8EA4E176}"/>
              </a:ext>
            </a:extLst>
          </p:cNvPr>
          <p:cNvSpPr>
            <a:spLocks noGrp="1"/>
          </p:cNvSpPr>
          <p:nvPr>
            <p:ph type="sldNum" sz="quarter" idx="8"/>
          </p:nvPr>
        </p:nvSpPr>
        <p:spPr/>
        <p:txBody>
          <a:bodyPr/>
          <a:lstStyle/>
          <a:p>
            <a:pPr lvl="0"/>
            <a:fld id="{3B6B82C3-CCA1-4E3C-85AE-ADEF63AA065E}" type="slidenum">
              <a:rPr lang="en-US" altLang="ja-JP" smtClean="0"/>
              <a:t>12</a:t>
            </a:fld>
            <a:endParaRPr lang="ja-JP"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FBFB79-46D5-4417-A3DE-090BC478C277}"/>
              </a:ext>
            </a:extLst>
          </p:cNvPr>
          <p:cNvSpPr>
            <a:spLocks noGrp="1"/>
          </p:cNvSpPr>
          <p:nvPr>
            <p:ph type="title"/>
          </p:nvPr>
        </p:nvSpPr>
        <p:spPr/>
        <p:txBody>
          <a:bodyPr/>
          <a:lstStyle/>
          <a:p>
            <a:r>
              <a:rPr kumimoji="1" lang="ja-JP" altLang="en-US" dirty="0"/>
              <a:t>　</a:t>
            </a:r>
            <a:r>
              <a:rPr lang="ja-JP" altLang="en-US" dirty="0"/>
              <a:t>先行研究</a:t>
            </a:r>
            <a:r>
              <a:rPr lang="en-US" altLang="ja-JP" dirty="0"/>
              <a:t>【</a:t>
            </a:r>
            <a:r>
              <a:rPr lang="ja-JP" altLang="en-US" dirty="0"/>
              <a:t>スイートスポット</a:t>
            </a:r>
            <a:r>
              <a:rPr lang="en-US" altLang="ja-JP" dirty="0"/>
              <a:t>】</a:t>
            </a:r>
            <a:endParaRPr kumimoji="1" lang="ja-JP" altLang="en-US" dirty="0"/>
          </a:p>
        </p:txBody>
      </p:sp>
      <p:pic>
        <p:nvPicPr>
          <p:cNvPr id="5" name="コンテンツ プレースホルダー 4" descr="アイス クリーム">
            <a:extLst>
              <a:ext uri="{FF2B5EF4-FFF2-40B4-BE49-F238E27FC236}">
                <a16:creationId xmlns:a16="http://schemas.microsoft.com/office/drawing/2014/main" id="{D394F1DD-6903-4004-A81A-3DEE960C2BF9}"/>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0483" y="570708"/>
            <a:ext cx="914400" cy="914400"/>
          </a:xfrm>
        </p:spPr>
      </p:pic>
      <p:sp>
        <p:nvSpPr>
          <p:cNvPr id="3" name="テキスト ボックス 2">
            <a:extLst>
              <a:ext uri="{FF2B5EF4-FFF2-40B4-BE49-F238E27FC236}">
                <a16:creationId xmlns:a16="http://schemas.microsoft.com/office/drawing/2014/main" id="{BBE21261-3F80-4F87-91B2-2B69F1703CAA}"/>
              </a:ext>
            </a:extLst>
          </p:cNvPr>
          <p:cNvSpPr txBox="1"/>
          <p:nvPr/>
        </p:nvSpPr>
        <p:spPr>
          <a:xfrm>
            <a:off x="1124555" y="1690687"/>
            <a:ext cx="9942890" cy="1938992"/>
          </a:xfrm>
          <a:prstGeom prst="rect">
            <a:avLst/>
          </a:prstGeom>
          <a:noFill/>
        </p:spPr>
        <p:txBody>
          <a:bodyPr wrap="square" rtlCol="0">
            <a:spAutoFit/>
          </a:bodyPr>
          <a:lstStyle/>
          <a:p>
            <a:r>
              <a:rPr kumimoji="1" lang="ja-JP" altLang="en-US" sz="2400" dirty="0"/>
              <a:t>テニスのインパクトにおけるラケットのスイートエリアの予測</a:t>
            </a:r>
            <a:endParaRPr kumimoji="1" lang="en-US" altLang="ja-JP" sz="2400" dirty="0"/>
          </a:p>
          <a:p>
            <a:r>
              <a:rPr lang="ja-JP" altLang="en-US" dirty="0"/>
              <a:t>川副嘉彦ら（</a:t>
            </a:r>
            <a:r>
              <a:rPr lang="en-US" altLang="ja-JP" dirty="0"/>
              <a:t>1998</a:t>
            </a:r>
            <a:r>
              <a:rPr lang="ja-JP" altLang="en-US" dirty="0"/>
              <a:t>）</a:t>
            </a:r>
            <a:r>
              <a:rPr lang="en-US" altLang="ja-JP" dirty="0"/>
              <a:t>『</a:t>
            </a:r>
            <a:r>
              <a:rPr lang="ja-JP" altLang="en-US" dirty="0"/>
              <a:t>日本機械学会論文集</a:t>
            </a:r>
            <a:r>
              <a:rPr lang="en-US" altLang="ja-JP" dirty="0"/>
              <a:t>C</a:t>
            </a:r>
            <a:r>
              <a:rPr lang="ja-JP" altLang="en-US" dirty="0"/>
              <a:t>編</a:t>
            </a:r>
            <a:r>
              <a:rPr lang="en-US" altLang="ja-JP" dirty="0"/>
              <a:t>』64</a:t>
            </a:r>
            <a:r>
              <a:rPr lang="ja-JP" altLang="en-US" dirty="0"/>
              <a:t>巻</a:t>
            </a:r>
            <a:r>
              <a:rPr lang="en-US" altLang="ja-JP" dirty="0"/>
              <a:t>632</a:t>
            </a:r>
            <a:r>
              <a:rPr lang="ja-JP" altLang="en-US" dirty="0"/>
              <a:t>号　</a:t>
            </a:r>
            <a:r>
              <a:rPr lang="en-US" altLang="ja-JP" dirty="0"/>
              <a:t>No97-1048</a:t>
            </a:r>
          </a:p>
          <a:p>
            <a:endParaRPr kumimoji="1" lang="en-US" altLang="ja-JP" dirty="0"/>
          </a:p>
          <a:p>
            <a:r>
              <a:rPr lang="ja-JP" altLang="en-US" sz="2400" dirty="0"/>
              <a:t>硬式ラケットのスイートスポットに関する基礎的研究　</a:t>
            </a:r>
            <a:endParaRPr lang="en-US" altLang="ja-JP" sz="2400" dirty="0"/>
          </a:p>
          <a:p>
            <a:r>
              <a:rPr lang="ja-JP" altLang="en-US" dirty="0"/>
              <a:t>浅野鉦正ら（</a:t>
            </a:r>
            <a:r>
              <a:rPr lang="en-US" altLang="ja-JP" dirty="0"/>
              <a:t>1983</a:t>
            </a:r>
            <a:r>
              <a:rPr lang="ja-JP" altLang="en-US" dirty="0"/>
              <a:t>）</a:t>
            </a:r>
            <a:r>
              <a:rPr lang="en-US" altLang="ja-JP" dirty="0"/>
              <a:t>『</a:t>
            </a:r>
            <a:r>
              <a:rPr lang="ja-JP" altLang="en-US" dirty="0"/>
              <a:t>日本体育学会大会号</a:t>
            </a:r>
            <a:r>
              <a:rPr lang="en-US" altLang="ja-JP" dirty="0"/>
              <a:t>』</a:t>
            </a:r>
            <a:r>
              <a:rPr lang="ja-JP" altLang="en-US" dirty="0"/>
              <a:t>第</a:t>
            </a:r>
            <a:r>
              <a:rPr lang="en-US" altLang="ja-JP" dirty="0"/>
              <a:t>34</a:t>
            </a:r>
            <a:r>
              <a:rPr lang="ja-JP" altLang="en-US" dirty="0"/>
              <a:t>回</a:t>
            </a:r>
            <a:endParaRPr lang="en-US" altLang="ja-JP" dirty="0"/>
          </a:p>
          <a:p>
            <a:endParaRPr kumimoji="1" lang="en-US" altLang="ja-JP" dirty="0"/>
          </a:p>
        </p:txBody>
      </p:sp>
      <p:pic>
        <p:nvPicPr>
          <p:cNvPr id="20" name="図 19" descr="テキスト, 地図 が含まれている画像&#10;&#10;自動的に生成された説明">
            <a:extLst>
              <a:ext uri="{FF2B5EF4-FFF2-40B4-BE49-F238E27FC236}">
                <a16:creationId xmlns:a16="http://schemas.microsoft.com/office/drawing/2014/main" id="{6C179E82-D97F-482B-BBB6-7AD411C38938}"/>
              </a:ext>
            </a:extLst>
          </p:cNvPr>
          <p:cNvPicPr>
            <a:picLocks noChangeAspect="1"/>
          </p:cNvPicPr>
          <p:nvPr/>
        </p:nvPicPr>
        <p:blipFill rotWithShape="1">
          <a:blip r:embed="rId5">
            <a:extLst>
              <a:ext uri="{28A0092B-C50C-407E-A947-70E740481C1C}">
                <a14:useLocalDpi xmlns:a14="http://schemas.microsoft.com/office/drawing/2010/main" val="0"/>
              </a:ext>
            </a:extLst>
          </a:blip>
          <a:srcRect t="32177" b="26818"/>
          <a:stretch/>
        </p:blipFill>
        <p:spPr>
          <a:xfrm>
            <a:off x="1556923" y="3302862"/>
            <a:ext cx="4539077" cy="3190009"/>
          </a:xfrm>
          <a:prstGeom prst="rect">
            <a:avLst/>
          </a:prstGeom>
        </p:spPr>
      </p:pic>
      <p:sp>
        <p:nvSpPr>
          <p:cNvPr id="7" name="四角形: 角を丸くする 6">
            <a:extLst>
              <a:ext uri="{FF2B5EF4-FFF2-40B4-BE49-F238E27FC236}">
                <a16:creationId xmlns:a16="http://schemas.microsoft.com/office/drawing/2014/main" id="{99174E8A-E50D-4636-A905-F5A0AF41D2D7}"/>
              </a:ext>
            </a:extLst>
          </p:cNvPr>
          <p:cNvSpPr/>
          <p:nvPr/>
        </p:nvSpPr>
        <p:spPr>
          <a:xfrm>
            <a:off x="6568181" y="3729192"/>
            <a:ext cx="4499264" cy="2495755"/>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スイートスポットとは点であり、その周りの領域はスイートエリアである。</a:t>
            </a:r>
            <a:endParaRPr kumimoji="1" lang="en-US" altLang="ja-JP" dirty="0">
              <a:solidFill>
                <a:schemeClr val="tx1"/>
              </a:solidFill>
            </a:endParaRPr>
          </a:p>
          <a:p>
            <a:pPr algn="ctr"/>
            <a:r>
              <a:rPr lang="ja-JP" altLang="en-US" dirty="0">
                <a:solidFill>
                  <a:schemeClr val="tx1"/>
                </a:solidFill>
              </a:rPr>
              <a:t>スイートエリアの大きさは製品によって異なる。</a:t>
            </a:r>
            <a:endParaRPr kumimoji="1" lang="ja-JP" altLang="en-US" dirty="0">
              <a:solidFill>
                <a:schemeClr val="tx1"/>
              </a:solidFill>
            </a:endParaRPr>
          </a:p>
        </p:txBody>
      </p:sp>
      <p:sp>
        <p:nvSpPr>
          <p:cNvPr id="4" name="スライド番号プレースホルダー 3">
            <a:extLst>
              <a:ext uri="{FF2B5EF4-FFF2-40B4-BE49-F238E27FC236}">
                <a16:creationId xmlns:a16="http://schemas.microsoft.com/office/drawing/2014/main" id="{D0C2FA29-5724-D74D-A95E-76BB9FA6127C}"/>
              </a:ext>
            </a:extLst>
          </p:cNvPr>
          <p:cNvSpPr>
            <a:spLocks noGrp="1"/>
          </p:cNvSpPr>
          <p:nvPr>
            <p:ph type="sldNum" sz="quarter" idx="8"/>
          </p:nvPr>
        </p:nvSpPr>
        <p:spPr/>
        <p:txBody>
          <a:bodyPr/>
          <a:lstStyle/>
          <a:p>
            <a:pPr lvl="0"/>
            <a:fld id="{3B6B82C3-CCA1-4E3C-85AE-ADEF63AA065E}" type="slidenum">
              <a:rPr lang="en-US" altLang="ja-JP" smtClean="0"/>
              <a:t>13</a:t>
            </a:fld>
            <a:endParaRPr lang="ja-JP" altLang="en-US" dirty="0"/>
          </a:p>
        </p:txBody>
      </p:sp>
    </p:spTree>
    <p:extLst>
      <p:ext uri="{BB962C8B-B14F-4D97-AF65-F5344CB8AC3E}">
        <p14:creationId xmlns:p14="http://schemas.microsoft.com/office/powerpoint/2010/main" val="6536004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3D097A-FBC6-4C12-A12F-539F5AA1053E}"/>
              </a:ext>
            </a:extLst>
          </p:cNvPr>
          <p:cNvSpPr>
            <a:spLocks noGrp="1"/>
          </p:cNvSpPr>
          <p:nvPr>
            <p:ph type="title"/>
          </p:nvPr>
        </p:nvSpPr>
        <p:spPr/>
        <p:txBody>
          <a:bodyPr/>
          <a:lstStyle/>
          <a:p>
            <a:r>
              <a:rPr kumimoji="1" lang="ja-JP" altLang="en-US" dirty="0"/>
              <a:t>　</a:t>
            </a:r>
            <a:r>
              <a:rPr lang="ja-JP" altLang="en-US" dirty="0"/>
              <a:t>先行研究</a:t>
            </a:r>
            <a:r>
              <a:rPr lang="en-US" altLang="ja-JP" dirty="0"/>
              <a:t>【</a:t>
            </a:r>
            <a:r>
              <a:rPr lang="ja-JP" altLang="en-US" dirty="0"/>
              <a:t>スイートスポット</a:t>
            </a:r>
            <a:r>
              <a:rPr lang="en-US" altLang="ja-JP" dirty="0"/>
              <a:t>】</a:t>
            </a:r>
            <a:endParaRPr kumimoji="1" lang="ja-JP" altLang="en-US" dirty="0"/>
          </a:p>
        </p:txBody>
      </p:sp>
      <p:sp>
        <p:nvSpPr>
          <p:cNvPr id="3" name="コンテンツ プレースホルダー 2">
            <a:extLst>
              <a:ext uri="{FF2B5EF4-FFF2-40B4-BE49-F238E27FC236}">
                <a16:creationId xmlns:a16="http://schemas.microsoft.com/office/drawing/2014/main" id="{4548E534-A773-43F4-8A1A-82B5BB5E8A64}"/>
              </a:ext>
            </a:extLst>
          </p:cNvPr>
          <p:cNvSpPr>
            <a:spLocks noGrp="1"/>
          </p:cNvSpPr>
          <p:nvPr>
            <p:ph idx="1"/>
          </p:nvPr>
        </p:nvSpPr>
        <p:spPr/>
        <p:txBody>
          <a:bodyPr/>
          <a:lstStyle/>
          <a:p>
            <a:pPr marL="0" indent="0">
              <a:buNone/>
            </a:pPr>
            <a:r>
              <a:rPr kumimoji="1" lang="ja-JP" altLang="en-US" sz="2400" dirty="0"/>
              <a:t>テニスラケットの構造変更による安定打点領域に及ぼすパラメータの推定</a:t>
            </a:r>
            <a:endParaRPr kumimoji="1" lang="en-US" altLang="ja-JP" sz="2400" dirty="0"/>
          </a:p>
          <a:p>
            <a:pPr marL="0" indent="0">
              <a:buNone/>
            </a:pPr>
            <a:r>
              <a:rPr kumimoji="1" lang="ja-JP" altLang="en-US" sz="1800" dirty="0"/>
              <a:t>呉在應（</a:t>
            </a:r>
            <a:r>
              <a:rPr kumimoji="1" lang="en-US" altLang="ja-JP" sz="1800" dirty="0"/>
              <a:t>1987</a:t>
            </a:r>
            <a:r>
              <a:rPr kumimoji="1" lang="ja-JP" altLang="en-US" sz="1800" dirty="0"/>
              <a:t>）</a:t>
            </a:r>
            <a:r>
              <a:rPr kumimoji="1" lang="en-US" altLang="ja-JP" sz="1800" dirty="0"/>
              <a:t>『</a:t>
            </a:r>
            <a:r>
              <a:rPr kumimoji="1" lang="ja-JP" altLang="en-US" sz="1800" dirty="0"/>
              <a:t>日本機械学会論文集</a:t>
            </a:r>
            <a:r>
              <a:rPr kumimoji="1" lang="en-US" altLang="ja-JP" sz="1800" dirty="0"/>
              <a:t>C</a:t>
            </a:r>
            <a:r>
              <a:rPr kumimoji="1" lang="ja-JP" altLang="en-US" sz="1800" dirty="0"/>
              <a:t>編</a:t>
            </a:r>
            <a:r>
              <a:rPr kumimoji="1" lang="en-US" altLang="ja-JP" sz="1800" dirty="0"/>
              <a:t>』53</a:t>
            </a:r>
            <a:r>
              <a:rPr kumimoji="1" lang="ja-JP" altLang="en-US" sz="1800" dirty="0"/>
              <a:t>巻</a:t>
            </a:r>
            <a:r>
              <a:rPr kumimoji="1" lang="en-US" altLang="ja-JP" sz="1800" dirty="0"/>
              <a:t>488</a:t>
            </a:r>
            <a:r>
              <a:rPr kumimoji="1" lang="ja-JP" altLang="en-US" sz="1800" dirty="0"/>
              <a:t>号，</a:t>
            </a:r>
            <a:r>
              <a:rPr kumimoji="1" lang="en-US" altLang="ja-JP" sz="1800" dirty="0"/>
              <a:t>940</a:t>
            </a:r>
            <a:r>
              <a:rPr kumimoji="1" lang="ja-JP" altLang="en-US" sz="1800" dirty="0"/>
              <a:t>－</a:t>
            </a:r>
            <a:r>
              <a:rPr kumimoji="1" lang="en-US" altLang="ja-JP" sz="1800" dirty="0"/>
              <a:t>945</a:t>
            </a:r>
            <a:r>
              <a:rPr kumimoji="1" lang="ja-JP" altLang="en-US" sz="1800" dirty="0"/>
              <a:t>　</a:t>
            </a:r>
            <a:endParaRPr kumimoji="1" lang="en-US" altLang="ja-JP" sz="1800" dirty="0"/>
          </a:p>
          <a:p>
            <a:pPr marL="0" indent="0">
              <a:buNone/>
            </a:pPr>
            <a:r>
              <a:rPr kumimoji="1" lang="ja-JP" altLang="en-US" sz="1800" dirty="0"/>
              <a:t>→安定打点領域（スイートスポット）の定義</a:t>
            </a:r>
            <a:endParaRPr kumimoji="1" lang="en-US" altLang="ja-JP" sz="1800" dirty="0"/>
          </a:p>
          <a:p>
            <a:pPr marL="0" indent="0">
              <a:buNone/>
            </a:pPr>
            <a:r>
              <a:rPr kumimoji="1" lang="ja-JP" altLang="en-US" sz="1800" dirty="0"/>
              <a:t>　①ラケットの各面上での反発係数が最大値の領域</a:t>
            </a:r>
            <a:endParaRPr kumimoji="1" lang="en-US" altLang="ja-JP" sz="1800" dirty="0"/>
          </a:p>
          <a:p>
            <a:pPr marL="0" indent="0">
              <a:buNone/>
            </a:pPr>
            <a:r>
              <a:rPr kumimoji="1" lang="ja-JP" altLang="en-US" sz="1800" dirty="0"/>
              <a:t>　②ラケットにボールが当たった時に手に伝わる衝撃が少ない領域</a:t>
            </a:r>
            <a:endParaRPr kumimoji="1" lang="en-US" altLang="ja-JP" sz="1800" dirty="0"/>
          </a:p>
          <a:p>
            <a:pPr marL="0" indent="0">
              <a:buNone/>
            </a:pPr>
            <a:r>
              <a:rPr kumimoji="1" lang="ja-JP" altLang="en-US" sz="1800" dirty="0"/>
              <a:t>　③ボールを打った後のガット面の振動が最小になる領域</a:t>
            </a:r>
          </a:p>
        </p:txBody>
      </p:sp>
      <p:pic>
        <p:nvPicPr>
          <p:cNvPr id="4" name="コンテンツ プレースホルダー 4" descr="アイス クリーム">
            <a:extLst>
              <a:ext uri="{FF2B5EF4-FFF2-40B4-BE49-F238E27FC236}">
                <a16:creationId xmlns:a16="http://schemas.microsoft.com/office/drawing/2014/main" id="{3C3EEEC8-45A9-4FF0-A71E-AA89038DCF80}"/>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0483" y="570708"/>
            <a:ext cx="914400" cy="914400"/>
          </a:xfrm>
        </p:spPr>
      </p:pic>
      <p:sp>
        <p:nvSpPr>
          <p:cNvPr id="5" name="スライド番号プレースホルダー 4">
            <a:extLst>
              <a:ext uri="{FF2B5EF4-FFF2-40B4-BE49-F238E27FC236}">
                <a16:creationId xmlns:a16="http://schemas.microsoft.com/office/drawing/2014/main" id="{FA408865-1D92-6742-8692-3F0B08CDD84C}"/>
              </a:ext>
            </a:extLst>
          </p:cNvPr>
          <p:cNvSpPr>
            <a:spLocks noGrp="1"/>
          </p:cNvSpPr>
          <p:nvPr>
            <p:ph type="sldNum" sz="quarter" idx="8"/>
          </p:nvPr>
        </p:nvSpPr>
        <p:spPr/>
        <p:txBody>
          <a:bodyPr/>
          <a:lstStyle/>
          <a:p>
            <a:pPr lvl="0"/>
            <a:fld id="{3B6B82C3-CCA1-4E3C-85AE-ADEF63AA065E}" type="slidenum">
              <a:rPr lang="en-US" altLang="ja-JP" smtClean="0"/>
              <a:t>14</a:t>
            </a:fld>
            <a:endParaRPr lang="ja-JP" altLang="en-US" dirty="0"/>
          </a:p>
        </p:txBody>
      </p:sp>
    </p:spTree>
    <p:extLst>
      <p:ext uri="{BB962C8B-B14F-4D97-AF65-F5344CB8AC3E}">
        <p14:creationId xmlns:p14="http://schemas.microsoft.com/office/powerpoint/2010/main" val="38704412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6CE010A-DC4D-49CA-B3E4-BD50BA2B7610}"/>
              </a:ext>
            </a:extLst>
          </p:cNvPr>
          <p:cNvSpPr>
            <a:spLocks noGrp="1"/>
          </p:cNvSpPr>
          <p:nvPr>
            <p:ph type="title"/>
          </p:nvPr>
        </p:nvSpPr>
        <p:spPr/>
        <p:txBody>
          <a:bodyPr/>
          <a:lstStyle/>
          <a:p>
            <a:r>
              <a:rPr kumimoji="1" lang="ja-JP" altLang="en-US" dirty="0"/>
              <a:t>　スイートスポットの定義</a:t>
            </a:r>
          </a:p>
        </p:txBody>
      </p:sp>
      <p:sp>
        <p:nvSpPr>
          <p:cNvPr id="8" name="コンテンツ プレースホルダー 7">
            <a:extLst>
              <a:ext uri="{FF2B5EF4-FFF2-40B4-BE49-F238E27FC236}">
                <a16:creationId xmlns:a16="http://schemas.microsoft.com/office/drawing/2014/main" id="{D169E9EE-8731-433D-9534-316A02B02BBE}"/>
              </a:ext>
            </a:extLst>
          </p:cNvPr>
          <p:cNvSpPr>
            <a:spLocks noGrp="1"/>
          </p:cNvSpPr>
          <p:nvPr>
            <p:ph idx="1"/>
          </p:nvPr>
        </p:nvSpPr>
        <p:spPr/>
        <p:txBody>
          <a:bodyPr/>
          <a:lstStyle/>
          <a:p>
            <a:pPr marL="0" indent="0">
              <a:buNone/>
            </a:pPr>
            <a:r>
              <a:rPr kumimoji="1" lang="ja-JP" altLang="en-US" dirty="0"/>
              <a:t>時間的スイートスポット</a:t>
            </a:r>
            <a:endParaRPr kumimoji="1" lang="en-US" altLang="ja-JP" dirty="0"/>
          </a:p>
          <a:p>
            <a:pPr marL="0" indent="0">
              <a:buNone/>
            </a:pPr>
            <a:endParaRPr kumimoji="1" lang="en-US" altLang="ja-JP" dirty="0"/>
          </a:p>
          <a:p>
            <a:pPr marL="0" indent="0">
              <a:buNone/>
            </a:pPr>
            <a:r>
              <a:rPr kumimoji="1" lang="ja-JP" altLang="en-US" dirty="0"/>
              <a:t>時間的スイートエリア</a:t>
            </a:r>
            <a:endParaRPr kumimoji="1" lang="en-US" altLang="ja-JP" dirty="0"/>
          </a:p>
          <a:p>
            <a:pPr marL="0" indent="0">
              <a:buNone/>
            </a:pPr>
            <a:endParaRPr kumimoji="1" lang="en-US" altLang="ja-JP" dirty="0"/>
          </a:p>
          <a:p>
            <a:pPr marL="0" indent="0">
              <a:buNone/>
            </a:pPr>
            <a:endParaRPr kumimoji="1" lang="en-US" altLang="ja-JP" dirty="0"/>
          </a:p>
          <a:p>
            <a:pPr marL="0" indent="0">
              <a:buNone/>
            </a:pPr>
            <a:r>
              <a:rPr kumimoji="1" lang="ja-JP" altLang="en-US" dirty="0"/>
              <a:t>　　</a:t>
            </a:r>
          </a:p>
        </p:txBody>
      </p:sp>
      <p:sp>
        <p:nvSpPr>
          <p:cNvPr id="5" name="テキスト ボックス 4">
            <a:extLst>
              <a:ext uri="{FF2B5EF4-FFF2-40B4-BE49-F238E27FC236}">
                <a16:creationId xmlns:a16="http://schemas.microsoft.com/office/drawing/2014/main" id="{41FB3331-AB67-410B-9A2B-C17774132986}"/>
              </a:ext>
            </a:extLst>
          </p:cNvPr>
          <p:cNvSpPr txBox="1"/>
          <p:nvPr/>
        </p:nvSpPr>
        <p:spPr>
          <a:xfrm>
            <a:off x="1520620" y="2257982"/>
            <a:ext cx="8022772" cy="369332"/>
          </a:xfrm>
          <a:prstGeom prst="rect">
            <a:avLst/>
          </a:prstGeom>
          <a:noFill/>
        </p:spPr>
        <p:txBody>
          <a:bodyPr wrap="square" rtlCol="0">
            <a:spAutoFit/>
          </a:bodyPr>
          <a:lstStyle/>
          <a:p>
            <a:r>
              <a:rPr kumimoji="1" lang="ja-JP" altLang="en-US" dirty="0"/>
              <a:t>消費者が店員に話しかけられた時に、最も好意的な感情を持つタイミング</a:t>
            </a:r>
          </a:p>
        </p:txBody>
      </p:sp>
      <p:sp>
        <p:nvSpPr>
          <p:cNvPr id="6" name="テキスト ボックス 5">
            <a:extLst>
              <a:ext uri="{FF2B5EF4-FFF2-40B4-BE49-F238E27FC236}">
                <a16:creationId xmlns:a16="http://schemas.microsoft.com/office/drawing/2014/main" id="{0FAC69A1-9EF7-4765-8D72-835DA1A8C265}"/>
              </a:ext>
            </a:extLst>
          </p:cNvPr>
          <p:cNvSpPr txBox="1"/>
          <p:nvPr/>
        </p:nvSpPr>
        <p:spPr>
          <a:xfrm>
            <a:off x="1467662" y="3356964"/>
            <a:ext cx="8828315" cy="369332"/>
          </a:xfrm>
          <a:prstGeom prst="rect">
            <a:avLst/>
          </a:prstGeom>
          <a:noFill/>
        </p:spPr>
        <p:txBody>
          <a:bodyPr wrap="square" rtlCol="0">
            <a:spAutoFit/>
          </a:bodyPr>
          <a:lstStyle/>
          <a:p>
            <a:r>
              <a:rPr kumimoji="1" lang="ja-JP" altLang="en-US" dirty="0"/>
              <a:t>消費者が店員に話しかけられた時に</a:t>
            </a:r>
            <a:r>
              <a:rPr lang="ja-JP" altLang="en-US" dirty="0"/>
              <a:t>、好意的ではないが不快に感じない領域</a:t>
            </a:r>
            <a:endParaRPr kumimoji="1" lang="ja-JP" altLang="en-US" dirty="0"/>
          </a:p>
        </p:txBody>
      </p:sp>
      <p:pic>
        <p:nvPicPr>
          <p:cNvPr id="22" name="コンテンツ プレースホルダー 4" descr="アイス クリーム">
            <a:extLst>
              <a:ext uri="{FF2B5EF4-FFF2-40B4-BE49-F238E27FC236}">
                <a16:creationId xmlns:a16="http://schemas.microsoft.com/office/drawing/2014/main" id="{9843292F-10DF-498A-A262-EF2BE342CF8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8441" y="570708"/>
            <a:ext cx="914400" cy="914400"/>
          </a:xfrm>
          <a:prstGeom prst="rect">
            <a:avLst/>
          </a:prstGeom>
          <a:noFill/>
          <a:ln>
            <a:noFill/>
          </a:ln>
        </p:spPr>
      </p:pic>
      <p:grpSp>
        <p:nvGrpSpPr>
          <p:cNvPr id="23" name="図表 5">
            <a:extLst>
              <a:ext uri="{FF2B5EF4-FFF2-40B4-BE49-F238E27FC236}">
                <a16:creationId xmlns:a16="http://schemas.microsoft.com/office/drawing/2014/main" id="{B8FD8609-C915-424D-855E-D70B45E240A2}"/>
              </a:ext>
            </a:extLst>
          </p:cNvPr>
          <p:cNvGrpSpPr/>
          <p:nvPr/>
        </p:nvGrpSpPr>
        <p:grpSpPr>
          <a:xfrm>
            <a:off x="7340724" y="3064216"/>
            <a:ext cx="5103525" cy="3484387"/>
            <a:chOff x="7347990" y="3595521"/>
            <a:chExt cx="4322963" cy="2897358"/>
          </a:xfrm>
        </p:grpSpPr>
        <p:sp>
          <p:nvSpPr>
            <p:cNvPr id="24" name="フリーフォーム: 図形 23">
              <a:extLst>
                <a:ext uri="{FF2B5EF4-FFF2-40B4-BE49-F238E27FC236}">
                  <a16:creationId xmlns:a16="http://schemas.microsoft.com/office/drawing/2014/main" id="{A91C229A-3B3A-41D1-A1C0-C65071D33FF2}"/>
                </a:ext>
              </a:extLst>
            </p:cNvPr>
            <p:cNvSpPr/>
            <p:nvPr/>
          </p:nvSpPr>
          <p:spPr>
            <a:xfrm>
              <a:off x="7347990" y="4319863"/>
              <a:ext cx="2173016" cy="217301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noFill/>
            <a:ln w="6345" cap="flat">
              <a:solidFill>
                <a:srgbClr val="FFFFFF"/>
              </a:solidFill>
              <a:prstDash val="solid"/>
              <a:miter/>
            </a:ln>
          </p:spPr>
          <p:txBody>
            <a:bodyPr lIns="0" tIns="0" rIns="0" bIns="0"/>
            <a:lstStyle/>
            <a:p>
              <a:endParaRPr lang="ja-JP" altLang="en-US" dirty="0"/>
            </a:p>
          </p:txBody>
        </p:sp>
        <p:sp>
          <p:nvSpPr>
            <p:cNvPr id="25" name="フリーフォーム: 図形 24">
              <a:extLst>
                <a:ext uri="{FF2B5EF4-FFF2-40B4-BE49-F238E27FC236}">
                  <a16:creationId xmlns:a16="http://schemas.microsoft.com/office/drawing/2014/main" id="{28E2FA64-B4D3-48EE-9401-ADDD3D4F4CCD}"/>
                </a:ext>
              </a:extLst>
            </p:cNvPr>
            <p:cNvSpPr/>
            <p:nvPr/>
          </p:nvSpPr>
          <p:spPr>
            <a:xfrm>
              <a:off x="7782582" y="4740481"/>
              <a:ext cx="1463710" cy="143687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D966"/>
            </a:solidFill>
            <a:ln w="6345" cap="flat">
              <a:solidFill>
                <a:srgbClr val="FFFFFF"/>
              </a:solidFill>
              <a:prstDash val="solid"/>
              <a:miter/>
            </a:ln>
          </p:spPr>
          <p:txBody>
            <a:bodyPr lIns="0" tIns="0" rIns="0" bIns="0"/>
            <a:lstStyle/>
            <a:p>
              <a:endParaRPr lang="ja-JP" altLang="en-US" dirty="0"/>
            </a:p>
          </p:txBody>
        </p:sp>
        <p:sp>
          <p:nvSpPr>
            <p:cNvPr id="26" name="フリーフォーム: 図形 25">
              <a:extLst>
                <a:ext uri="{FF2B5EF4-FFF2-40B4-BE49-F238E27FC236}">
                  <a16:creationId xmlns:a16="http://schemas.microsoft.com/office/drawing/2014/main" id="{A368A920-200D-41DF-AC2D-5EB5511807B5}"/>
                </a:ext>
              </a:extLst>
            </p:cNvPr>
            <p:cNvSpPr/>
            <p:nvPr/>
          </p:nvSpPr>
          <p:spPr>
            <a:xfrm>
              <a:off x="8217191" y="5189064"/>
              <a:ext cx="579385" cy="56876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C000"/>
            </a:solidFill>
            <a:ln w="6345" cap="flat">
              <a:solidFill>
                <a:srgbClr val="FFFFFF"/>
              </a:solidFill>
              <a:prstDash val="solid"/>
              <a:miter/>
            </a:ln>
          </p:spPr>
          <p:txBody>
            <a:bodyPr lIns="0" tIns="0" rIns="0" bIns="0"/>
            <a:lstStyle/>
            <a:p>
              <a:endParaRPr lang="ja-JP" altLang="en-US"/>
            </a:p>
          </p:txBody>
        </p:sp>
        <p:sp>
          <p:nvSpPr>
            <p:cNvPr id="27" name="フリーフォーム: 図形 26">
              <a:extLst>
                <a:ext uri="{FF2B5EF4-FFF2-40B4-BE49-F238E27FC236}">
                  <a16:creationId xmlns:a16="http://schemas.microsoft.com/office/drawing/2014/main" id="{70E90F35-408A-4F15-B262-86C35D7EE3E0}"/>
                </a:ext>
              </a:extLst>
            </p:cNvPr>
            <p:cNvSpPr/>
            <p:nvPr/>
          </p:nvSpPr>
          <p:spPr>
            <a:xfrm>
              <a:off x="9883172" y="3595521"/>
              <a:ext cx="1787781" cy="633798"/>
            </a:xfrm>
            <a:custGeom>
              <a:avLst/>
              <a:gdLst>
                <a:gd name="f0" fmla="val 10800000"/>
                <a:gd name="f1" fmla="val 5400000"/>
                <a:gd name="f2" fmla="val 180"/>
                <a:gd name="f3" fmla="val w"/>
                <a:gd name="f4" fmla="val h"/>
                <a:gd name="f5" fmla="val 0"/>
                <a:gd name="f6" fmla="val 1086507"/>
                <a:gd name="f7" fmla="val 633795"/>
                <a:gd name="f8" fmla="+- 0 0 -90"/>
                <a:gd name="f9" fmla="*/ f3 1 1086507"/>
                <a:gd name="f10" fmla="*/ f4 1 633795"/>
                <a:gd name="f11" fmla="val f5"/>
                <a:gd name="f12" fmla="val f6"/>
                <a:gd name="f13" fmla="val f7"/>
                <a:gd name="f14" fmla="*/ f8 f0 1"/>
                <a:gd name="f15" fmla="+- f13 0 f11"/>
                <a:gd name="f16" fmla="+- f12 0 f11"/>
                <a:gd name="f17" fmla="*/ f14 1 f2"/>
                <a:gd name="f18" fmla="*/ f16 1 1086507"/>
                <a:gd name="f19" fmla="*/ f15 1 633795"/>
                <a:gd name="f20" fmla="*/ 0 f16 1"/>
                <a:gd name="f21" fmla="*/ 0 f15 1"/>
                <a:gd name="f22" fmla="*/ 1086507 f16 1"/>
                <a:gd name="f23" fmla="*/ 633795 f15 1"/>
                <a:gd name="f24" fmla="+- f17 0 f1"/>
                <a:gd name="f25" fmla="*/ f20 1 1086507"/>
                <a:gd name="f26" fmla="*/ f21 1 633795"/>
                <a:gd name="f27" fmla="*/ f22 1 1086507"/>
                <a:gd name="f28" fmla="*/ f23 1 63379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1086507" h="633795">
                  <a:moveTo>
                    <a:pt x="f5" y="f5"/>
                  </a:moveTo>
                  <a:lnTo>
                    <a:pt x="f6" y="f5"/>
                  </a:lnTo>
                  <a:lnTo>
                    <a:pt x="f6" y="f7"/>
                  </a:lnTo>
                  <a:lnTo>
                    <a:pt x="f5" y="f7"/>
                  </a:lnTo>
                  <a:lnTo>
                    <a:pt x="f5" y="f5"/>
                  </a:lnTo>
                  <a:close/>
                </a:path>
              </a:pathLst>
            </a:custGeom>
            <a:noFill/>
            <a:ln cap="flat">
              <a:noFill/>
              <a:prstDash val="solid"/>
            </a:ln>
          </p:spPr>
          <p:txBody>
            <a:bodyPr vert="horz" wrap="square" lIns="106683" tIns="19046" rIns="19046" bIns="19046" anchor="ctr" anchorCtr="0" compatLnSpc="1">
              <a:noAutofit/>
            </a:bodyPr>
            <a:lstStyle/>
            <a:p>
              <a:pPr marL="0" marR="0" lvl="0" indent="0" algn="l" defTabSz="666753"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ja-JP" altLang="en-US" sz="1500" dirty="0">
                  <a:solidFill>
                    <a:srgbClr val="000000"/>
                  </a:solidFill>
                  <a:latin typeface="游ゴシック"/>
                  <a:ea typeface="游ゴシック" pitchFamily="34"/>
                </a:rPr>
                <a:t>スイートスポット</a:t>
              </a:r>
              <a:endParaRPr lang="en-US" sz="1500" b="0" i="0" u="none" strike="noStrike" kern="1200" cap="none" spc="0" baseline="0" dirty="0">
                <a:solidFill>
                  <a:srgbClr val="000000"/>
                </a:solidFill>
                <a:uFillTx/>
                <a:latin typeface="游ゴシック"/>
                <a:ea typeface="游ゴシック" pitchFamily="34"/>
              </a:endParaRPr>
            </a:p>
          </p:txBody>
        </p:sp>
        <p:sp>
          <p:nvSpPr>
            <p:cNvPr id="28" name="フリーフォーム: 図形 27">
              <a:extLst>
                <a:ext uri="{FF2B5EF4-FFF2-40B4-BE49-F238E27FC236}">
                  <a16:creationId xmlns:a16="http://schemas.microsoft.com/office/drawing/2014/main" id="{63B553F8-E444-4DF3-ADB8-821EAAAC6E7B}"/>
                </a:ext>
              </a:extLst>
            </p:cNvPr>
            <p:cNvSpPr/>
            <p:nvPr/>
          </p:nvSpPr>
          <p:spPr>
            <a:xfrm>
              <a:off x="9611541" y="3912424"/>
              <a:ext cx="271622"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C000"/>
              </a:solidFill>
              <a:prstDash val="solid"/>
              <a:miter/>
            </a:ln>
          </p:spPr>
          <p:txBody>
            <a:bodyPr lIns="0" tIns="0" rIns="0" bIns="0"/>
            <a:lstStyle/>
            <a:p>
              <a:endParaRPr lang="ja-JP" altLang="en-US"/>
            </a:p>
          </p:txBody>
        </p:sp>
        <p:sp>
          <p:nvSpPr>
            <p:cNvPr id="29" name="フリーフォーム: 図形 28">
              <a:extLst>
                <a:ext uri="{FF2B5EF4-FFF2-40B4-BE49-F238E27FC236}">
                  <a16:creationId xmlns:a16="http://schemas.microsoft.com/office/drawing/2014/main" id="{6A5BAFD4-FBBC-4531-AE72-78A0527CA25E}"/>
                </a:ext>
              </a:extLst>
            </p:cNvPr>
            <p:cNvSpPr/>
            <p:nvPr/>
          </p:nvSpPr>
          <p:spPr>
            <a:xfrm rot="5400013">
              <a:off x="8275681" y="4071590"/>
              <a:ext cx="1493580" cy="1175964"/>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C000"/>
              </a:solidFill>
              <a:prstDash val="solid"/>
              <a:miter/>
            </a:ln>
          </p:spPr>
          <p:txBody>
            <a:bodyPr lIns="0" tIns="0" rIns="0" bIns="0"/>
            <a:lstStyle/>
            <a:p>
              <a:endParaRPr lang="ja-JP" altLang="en-US"/>
            </a:p>
          </p:txBody>
        </p:sp>
        <p:sp>
          <p:nvSpPr>
            <p:cNvPr id="30" name="フリーフォーム: 図形 29">
              <a:extLst>
                <a:ext uri="{FF2B5EF4-FFF2-40B4-BE49-F238E27FC236}">
                  <a16:creationId xmlns:a16="http://schemas.microsoft.com/office/drawing/2014/main" id="{E99A0810-0DBD-4394-A6E5-80119E8C012E}"/>
                </a:ext>
              </a:extLst>
            </p:cNvPr>
            <p:cNvSpPr/>
            <p:nvPr/>
          </p:nvSpPr>
          <p:spPr>
            <a:xfrm>
              <a:off x="9748107" y="4200470"/>
              <a:ext cx="1626781" cy="633798"/>
            </a:xfrm>
            <a:custGeom>
              <a:avLst/>
              <a:gdLst>
                <a:gd name="f0" fmla="val 10800000"/>
                <a:gd name="f1" fmla="val 5400000"/>
                <a:gd name="f2" fmla="val 180"/>
                <a:gd name="f3" fmla="val w"/>
                <a:gd name="f4" fmla="val h"/>
                <a:gd name="f5" fmla="val 0"/>
                <a:gd name="f6" fmla="val 1626783"/>
                <a:gd name="f7" fmla="val 633795"/>
                <a:gd name="f8" fmla="+- 0 0 -90"/>
                <a:gd name="f9" fmla="*/ f3 1 1626783"/>
                <a:gd name="f10" fmla="*/ f4 1 633795"/>
                <a:gd name="f11" fmla="val f5"/>
                <a:gd name="f12" fmla="val f6"/>
                <a:gd name="f13" fmla="val f7"/>
                <a:gd name="f14" fmla="*/ f8 f0 1"/>
                <a:gd name="f15" fmla="+- f13 0 f11"/>
                <a:gd name="f16" fmla="+- f12 0 f11"/>
                <a:gd name="f17" fmla="*/ f14 1 f2"/>
                <a:gd name="f18" fmla="*/ f16 1 1626783"/>
                <a:gd name="f19" fmla="*/ f15 1 633795"/>
                <a:gd name="f20" fmla="*/ 0 f16 1"/>
                <a:gd name="f21" fmla="*/ 0 f15 1"/>
                <a:gd name="f22" fmla="*/ 1626783 f16 1"/>
                <a:gd name="f23" fmla="*/ 633795 f15 1"/>
                <a:gd name="f24" fmla="+- f17 0 f1"/>
                <a:gd name="f25" fmla="*/ f20 1 1626783"/>
                <a:gd name="f26" fmla="*/ f21 1 633795"/>
                <a:gd name="f27" fmla="*/ f22 1 1626783"/>
                <a:gd name="f28" fmla="*/ f23 1 63379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1626783" h="633795">
                  <a:moveTo>
                    <a:pt x="f5" y="f5"/>
                  </a:moveTo>
                  <a:lnTo>
                    <a:pt x="f6" y="f5"/>
                  </a:lnTo>
                  <a:lnTo>
                    <a:pt x="f6" y="f7"/>
                  </a:lnTo>
                  <a:lnTo>
                    <a:pt x="f5" y="f7"/>
                  </a:lnTo>
                  <a:lnTo>
                    <a:pt x="f5" y="f5"/>
                  </a:lnTo>
                  <a:close/>
                </a:path>
              </a:pathLst>
            </a:custGeom>
            <a:noFill/>
            <a:ln cap="flat">
              <a:noFill/>
              <a:prstDash val="solid"/>
            </a:ln>
          </p:spPr>
          <p:txBody>
            <a:bodyPr vert="horz" wrap="square" lIns="106683" tIns="19046" rIns="19046" bIns="19046" anchor="ctr" anchorCtr="0" compatLnSpc="1">
              <a:noAutofit/>
            </a:bodyPr>
            <a:lstStyle/>
            <a:p>
              <a:pPr marL="0" marR="0" lvl="0" indent="0" algn="l" defTabSz="666753"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ja-JP" altLang="en-US" sz="1500" dirty="0">
                  <a:solidFill>
                    <a:srgbClr val="000000"/>
                  </a:solidFill>
                  <a:latin typeface="游ゴシック"/>
                  <a:ea typeface="游ゴシック" pitchFamily="34"/>
                </a:rPr>
                <a:t>スイートエリア</a:t>
              </a:r>
              <a:r>
                <a:rPr lang="en-US" sz="1500" b="0" i="0" u="none" strike="noStrike" kern="1200" cap="none" spc="0" baseline="0" dirty="0">
                  <a:solidFill>
                    <a:srgbClr val="000000"/>
                  </a:solidFill>
                  <a:uFillTx/>
                  <a:latin typeface="游ゴシック"/>
                  <a:ea typeface="游ゴシック" pitchFamily="34"/>
                </a:rPr>
                <a:t> </a:t>
              </a:r>
            </a:p>
          </p:txBody>
        </p:sp>
        <p:sp>
          <p:nvSpPr>
            <p:cNvPr id="31" name="フリーフォーム: 図形 30">
              <a:extLst>
                <a:ext uri="{FF2B5EF4-FFF2-40B4-BE49-F238E27FC236}">
                  <a16:creationId xmlns:a16="http://schemas.microsoft.com/office/drawing/2014/main" id="{9F02730D-8AB0-4C4A-A364-79F4516AEBB9}"/>
                </a:ext>
              </a:extLst>
            </p:cNvPr>
            <p:cNvSpPr/>
            <p:nvPr/>
          </p:nvSpPr>
          <p:spPr>
            <a:xfrm>
              <a:off x="9611541" y="4546213"/>
              <a:ext cx="271622"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C000"/>
              </a:solidFill>
              <a:prstDash val="solid"/>
              <a:miter/>
            </a:ln>
          </p:spPr>
          <p:txBody>
            <a:bodyPr lIns="0" tIns="0" rIns="0" bIns="0"/>
            <a:lstStyle/>
            <a:p>
              <a:endParaRPr lang="ja-JP" altLang="en-US"/>
            </a:p>
          </p:txBody>
        </p:sp>
        <p:sp>
          <p:nvSpPr>
            <p:cNvPr id="32" name="フリーフォーム: 図形 31">
              <a:extLst>
                <a:ext uri="{FF2B5EF4-FFF2-40B4-BE49-F238E27FC236}">
                  <a16:creationId xmlns:a16="http://schemas.microsoft.com/office/drawing/2014/main" id="{D91CD10C-C2B4-41AB-9C97-1269BC730C15}"/>
                </a:ext>
              </a:extLst>
            </p:cNvPr>
            <p:cNvSpPr/>
            <p:nvPr/>
          </p:nvSpPr>
          <p:spPr>
            <a:xfrm rot="5400013">
              <a:off x="8624530" y="4717870"/>
              <a:ext cx="1157970" cy="813874"/>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C000"/>
              </a:solidFill>
              <a:prstDash val="solid"/>
              <a:miter/>
            </a:ln>
          </p:spPr>
          <p:txBody>
            <a:bodyPr lIns="0" tIns="0" rIns="0" bIns="0"/>
            <a:lstStyle/>
            <a:p>
              <a:endParaRPr lang="ja-JP" altLang="en-US"/>
            </a:p>
          </p:txBody>
        </p:sp>
        <p:sp>
          <p:nvSpPr>
            <p:cNvPr id="33" name="フリーフォーム: 図形 32">
              <a:extLst>
                <a:ext uri="{FF2B5EF4-FFF2-40B4-BE49-F238E27FC236}">
                  <a16:creationId xmlns:a16="http://schemas.microsoft.com/office/drawing/2014/main" id="{6611B686-89EA-4F7A-82DB-0FE1D1D29F05}"/>
                </a:ext>
              </a:extLst>
            </p:cNvPr>
            <p:cNvSpPr/>
            <p:nvPr/>
          </p:nvSpPr>
          <p:spPr>
            <a:xfrm>
              <a:off x="9883072" y="4862752"/>
              <a:ext cx="1086508" cy="633798"/>
            </a:xfrm>
            <a:custGeom>
              <a:avLst/>
              <a:gdLst>
                <a:gd name="f0" fmla="val 10800000"/>
                <a:gd name="f1" fmla="val 5400000"/>
                <a:gd name="f2" fmla="val 180"/>
                <a:gd name="f3" fmla="val w"/>
                <a:gd name="f4" fmla="val h"/>
                <a:gd name="f5" fmla="val 0"/>
                <a:gd name="f6" fmla="val 1086507"/>
                <a:gd name="f7" fmla="val 633795"/>
                <a:gd name="f8" fmla="+- 0 0 -90"/>
                <a:gd name="f9" fmla="*/ f3 1 1086507"/>
                <a:gd name="f10" fmla="*/ f4 1 633795"/>
                <a:gd name="f11" fmla="val f5"/>
                <a:gd name="f12" fmla="val f6"/>
                <a:gd name="f13" fmla="val f7"/>
                <a:gd name="f14" fmla="*/ f8 f0 1"/>
                <a:gd name="f15" fmla="+- f13 0 f11"/>
                <a:gd name="f16" fmla="+- f12 0 f11"/>
                <a:gd name="f17" fmla="*/ f14 1 f2"/>
                <a:gd name="f18" fmla="*/ f16 1 1086507"/>
                <a:gd name="f19" fmla="*/ f15 1 633795"/>
                <a:gd name="f20" fmla="*/ 0 f16 1"/>
                <a:gd name="f21" fmla="*/ 0 f15 1"/>
                <a:gd name="f22" fmla="*/ 1086507 f16 1"/>
                <a:gd name="f23" fmla="*/ 633795 f15 1"/>
                <a:gd name="f24" fmla="+- f17 0 f1"/>
                <a:gd name="f25" fmla="*/ f20 1 1086507"/>
                <a:gd name="f26" fmla="*/ f21 1 633795"/>
                <a:gd name="f27" fmla="*/ f22 1 1086507"/>
                <a:gd name="f28" fmla="*/ f23 1 63379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1086507" h="633795">
                  <a:moveTo>
                    <a:pt x="f5" y="f5"/>
                  </a:moveTo>
                  <a:lnTo>
                    <a:pt x="f6" y="f5"/>
                  </a:lnTo>
                  <a:lnTo>
                    <a:pt x="f6" y="f7"/>
                  </a:lnTo>
                  <a:lnTo>
                    <a:pt x="f5" y="f7"/>
                  </a:lnTo>
                  <a:lnTo>
                    <a:pt x="f5" y="f5"/>
                  </a:lnTo>
                  <a:close/>
                </a:path>
              </a:pathLst>
            </a:custGeom>
            <a:noFill/>
            <a:ln cap="flat">
              <a:noFill/>
              <a:prstDash val="solid"/>
            </a:ln>
          </p:spPr>
          <p:txBody>
            <a:bodyPr vert="horz" wrap="square" lIns="106683" tIns="19046" rIns="19046" bIns="19046" anchor="ctr" anchorCtr="0" compatLnSpc="1">
              <a:noAutofit/>
            </a:bodyPr>
            <a:lstStyle/>
            <a:p>
              <a:pPr marL="0" marR="0" lvl="0" indent="0" algn="l" defTabSz="666753"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ja-JP" altLang="en-US" sz="1500" dirty="0">
                  <a:solidFill>
                    <a:srgbClr val="000000"/>
                  </a:solidFill>
                  <a:latin typeface="游ゴシック"/>
                  <a:ea typeface="游ゴシック" pitchFamily="34"/>
                </a:rPr>
                <a:t>範囲外</a:t>
              </a:r>
              <a:endParaRPr lang="en-US" sz="1500" b="0" i="0" u="none" strike="noStrike" kern="1200" cap="none" spc="0" baseline="0" dirty="0">
                <a:solidFill>
                  <a:srgbClr val="000000"/>
                </a:solidFill>
                <a:uFillTx/>
                <a:latin typeface="游ゴシック"/>
                <a:ea typeface="游ゴシック" pitchFamily="34"/>
              </a:endParaRPr>
            </a:p>
          </p:txBody>
        </p:sp>
        <p:sp>
          <p:nvSpPr>
            <p:cNvPr id="34" name="フリーフォーム: 図形 33">
              <a:extLst>
                <a:ext uri="{FF2B5EF4-FFF2-40B4-BE49-F238E27FC236}">
                  <a16:creationId xmlns:a16="http://schemas.microsoft.com/office/drawing/2014/main" id="{D0AB082F-DD3F-47AA-B610-C1CC8B78B5D0}"/>
                </a:ext>
              </a:extLst>
            </p:cNvPr>
            <p:cNvSpPr/>
            <p:nvPr/>
          </p:nvSpPr>
          <p:spPr>
            <a:xfrm>
              <a:off x="9625911" y="5169555"/>
              <a:ext cx="271622"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C000"/>
              </a:solidFill>
              <a:prstDash val="solid"/>
              <a:miter/>
            </a:ln>
          </p:spPr>
          <p:txBody>
            <a:bodyPr lIns="0" tIns="0" rIns="0" bIns="0"/>
            <a:lstStyle/>
            <a:p>
              <a:endParaRPr lang="ja-JP" altLang="en-US"/>
            </a:p>
          </p:txBody>
        </p:sp>
        <p:sp>
          <p:nvSpPr>
            <p:cNvPr id="35" name="フリーフォーム: 図形 34">
              <a:extLst>
                <a:ext uri="{FF2B5EF4-FFF2-40B4-BE49-F238E27FC236}">
                  <a16:creationId xmlns:a16="http://schemas.microsoft.com/office/drawing/2014/main" id="{6E4BF97B-AA34-4C4B-8D28-F80A05A536FC}"/>
                </a:ext>
              </a:extLst>
            </p:cNvPr>
            <p:cNvSpPr/>
            <p:nvPr/>
          </p:nvSpPr>
          <p:spPr>
            <a:xfrm rot="5400013">
              <a:off x="8988600" y="5309242"/>
              <a:ext cx="831537" cy="553029"/>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C000"/>
              </a:solidFill>
              <a:prstDash val="solid"/>
              <a:miter/>
            </a:ln>
          </p:spPr>
          <p:txBody>
            <a:bodyPr lIns="0" tIns="0" rIns="0" bIns="0"/>
            <a:lstStyle/>
            <a:p>
              <a:endParaRPr lang="ja-JP" altLang="en-US"/>
            </a:p>
          </p:txBody>
        </p:sp>
      </p:grpSp>
      <p:sp>
        <p:nvSpPr>
          <p:cNvPr id="3" name="スライド番号プレースホルダー 2">
            <a:extLst>
              <a:ext uri="{FF2B5EF4-FFF2-40B4-BE49-F238E27FC236}">
                <a16:creationId xmlns:a16="http://schemas.microsoft.com/office/drawing/2014/main" id="{EADF165E-3523-904B-B0EF-5A1679F393E0}"/>
              </a:ext>
            </a:extLst>
          </p:cNvPr>
          <p:cNvSpPr>
            <a:spLocks noGrp="1"/>
          </p:cNvSpPr>
          <p:nvPr>
            <p:ph type="sldNum" sz="quarter" idx="8"/>
          </p:nvPr>
        </p:nvSpPr>
        <p:spPr/>
        <p:txBody>
          <a:bodyPr/>
          <a:lstStyle/>
          <a:p>
            <a:pPr lvl="0"/>
            <a:fld id="{3B6B82C3-CCA1-4E3C-85AE-ADEF63AA065E}" type="slidenum">
              <a:rPr lang="en-US" altLang="ja-JP" smtClean="0"/>
              <a:t>15</a:t>
            </a:fld>
            <a:endParaRPr lang="ja-JP" altLang="en-US" dirty="0"/>
          </a:p>
        </p:txBody>
      </p:sp>
    </p:spTree>
    <p:extLst>
      <p:ext uri="{BB962C8B-B14F-4D97-AF65-F5344CB8AC3E}">
        <p14:creationId xmlns:p14="http://schemas.microsoft.com/office/powerpoint/2010/main" val="13239871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17">
    <p:spTree>
      <p:nvGrpSpPr>
        <p:cNvPr id="1" name=""/>
        <p:cNvGrpSpPr/>
        <p:nvPr/>
      </p:nvGrpSpPr>
      <p:grpSpPr>
        <a:xfrm>
          <a:off x="0" y="0"/>
          <a:ext cx="0" cy="0"/>
          <a:chOff x="0" y="0"/>
          <a:chExt cx="0" cy="0"/>
        </a:xfrm>
      </p:grpSpPr>
      <p:sp>
        <p:nvSpPr>
          <p:cNvPr id="5" name="タイトル 1">
            <a:extLst>
              <a:ext uri="{FF2B5EF4-FFF2-40B4-BE49-F238E27FC236}">
                <a16:creationId xmlns:a16="http://schemas.microsoft.com/office/drawing/2014/main" id="{99B1A498-EE60-467D-976F-B1B49E1C4223}"/>
              </a:ext>
            </a:extLst>
          </p:cNvPr>
          <p:cNvSpPr txBox="1">
            <a:spLocks noGrp="1"/>
          </p:cNvSpPr>
          <p:nvPr>
            <p:ph type="title"/>
          </p:nvPr>
        </p:nvSpPr>
        <p:spPr>
          <a:xfrm>
            <a:off x="1540389" y="372553"/>
            <a:ext cx="7173687" cy="1325559"/>
          </a:xfrm>
        </p:spPr>
        <p:txBody>
          <a:bodyPr/>
          <a:lstStyle/>
          <a:p>
            <a:pPr lvl="0"/>
            <a:r>
              <a:rPr lang="ja-JP"/>
              <a:t>研究目的</a:t>
            </a:r>
          </a:p>
        </p:txBody>
      </p:sp>
      <p:pic>
        <p:nvPicPr>
          <p:cNvPr id="6" name="グラフィックス 3" descr="ピン">
            <a:extLst>
              <a:ext uri="{FF2B5EF4-FFF2-40B4-BE49-F238E27FC236}">
                <a16:creationId xmlns:a16="http://schemas.microsoft.com/office/drawing/2014/main" id="{4B768B72-494D-430E-B875-FF4018F5B54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5989" y="453569"/>
            <a:ext cx="914400" cy="914400"/>
          </a:xfrm>
          <a:prstGeom prst="rect">
            <a:avLst/>
          </a:prstGeom>
          <a:noFill/>
          <a:ln cap="flat">
            <a:noFill/>
          </a:ln>
        </p:spPr>
      </p:pic>
      <p:sp>
        <p:nvSpPr>
          <p:cNvPr id="7" name="四角形: 角を丸くする 6">
            <a:extLst>
              <a:ext uri="{FF2B5EF4-FFF2-40B4-BE49-F238E27FC236}">
                <a16:creationId xmlns:a16="http://schemas.microsoft.com/office/drawing/2014/main" id="{921BE032-ACB7-4402-ACA3-A86989B0ECEB}"/>
              </a:ext>
            </a:extLst>
          </p:cNvPr>
          <p:cNvSpPr/>
          <p:nvPr/>
        </p:nvSpPr>
        <p:spPr>
          <a:xfrm>
            <a:off x="1158711" y="2021979"/>
            <a:ext cx="5544958" cy="3484387"/>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r>
              <a:rPr lang="ja-JP" altLang="en-US" dirty="0"/>
              <a:t>不快な感情を引き起こさないタイミングは消費者によって異なり、店員が変えることはできない。よってスイートエリアを広げる外的要因を明らかにする。</a:t>
            </a:r>
            <a:endParaRPr kumimoji="1" lang="ja-JP" altLang="en-US" dirty="0"/>
          </a:p>
        </p:txBody>
      </p:sp>
      <p:grpSp>
        <p:nvGrpSpPr>
          <p:cNvPr id="8" name="図表 5">
            <a:extLst>
              <a:ext uri="{FF2B5EF4-FFF2-40B4-BE49-F238E27FC236}">
                <a16:creationId xmlns:a16="http://schemas.microsoft.com/office/drawing/2014/main" id="{1DAA57B3-0939-457C-B63B-AC464CC8678D}"/>
              </a:ext>
            </a:extLst>
          </p:cNvPr>
          <p:cNvGrpSpPr/>
          <p:nvPr/>
        </p:nvGrpSpPr>
        <p:grpSpPr>
          <a:xfrm>
            <a:off x="7088475" y="2137592"/>
            <a:ext cx="5103525" cy="3484387"/>
            <a:chOff x="7347990" y="3595521"/>
            <a:chExt cx="4322963" cy="2897358"/>
          </a:xfrm>
        </p:grpSpPr>
        <p:sp>
          <p:nvSpPr>
            <p:cNvPr id="9" name="フリーフォーム: 図形 8">
              <a:extLst>
                <a:ext uri="{FF2B5EF4-FFF2-40B4-BE49-F238E27FC236}">
                  <a16:creationId xmlns:a16="http://schemas.microsoft.com/office/drawing/2014/main" id="{485C22C3-ECD9-43D2-803A-866D2DDCE7D8}"/>
                </a:ext>
              </a:extLst>
            </p:cNvPr>
            <p:cNvSpPr/>
            <p:nvPr/>
          </p:nvSpPr>
          <p:spPr>
            <a:xfrm>
              <a:off x="7347990" y="4319863"/>
              <a:ext cx="2173016" cy="217301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noFill/>
            <a:ln w="6345" cap="flat">
              <a:solidFill>
                <a:srgbClr val="FFFFFF"/>
              </a:solidFill>
              <a:prstDash val="solid"/>
              <a:miter/>
            </a:ln>
          </p:spPr>
          <p:txBody>
            <a:bodyPr lIns="0" tIns="0" rIns="0" bIns="0"/>
            <a:lstStyle/>
            <a:p>
              <a:endParaRPr lang="ja-JP" altLang="en-US" dirty="0"/>
            </a:p>
          </p:txBody>
        </p:sp>
        <p:sp>
          <p:nvSpPr>
            <p:cNvPr id="10" name="フリーフォーム: 図形 9">
              <a:extLst>
                <a:ext uri="{FF2B5EF4-FFF2-40B4-BE49-F238E27FC236}">
                  <a16:creationId xmlns:a16="http://schemas.microsoft.com/office/drawing/2014/main" id="{DD4FFCED-3AE7-47F8-AD40-548761A40279}"/>
                </a:ext>
              </a:extLst>
            </p:cNvPr>
            <p:cNvSpPr/>
            <p:nvPr/>
          </p:nvSpPr>
          <p:spPr>
            <a:xfrm>
              <a:off x="7782582" y="4740481"/>
              <a:ext cx="1463710" cy="143687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D966"/>
            </a:solidFill>
            <a:ln w="6345" cap="flat">
              <a:solidFill>
                <a:srgbClr val="FFFFFF"/>
              </a:solidFill>
              <a:prstDash val="solid"/>
              <a:miter/>
            </a:ln>
          </p:spPr>
          <p:txBody>
            <a:bodyPr lIns="0" tIns="0" rIns="0" bIns="0"/>
            <a:lstStyle/>
            <a:p>
              <a:endParaRPr lang="ja-JP" altLang="en-US" dirty="0"/>
            </a:p>
          </p:txBody>
        </p:sp>
        <p:sp>
          <p:nvSpPr>
            <p:cNvPr id="11" name="フリーフォーム: 図形 10">
              <a:extLst>
                <a:ext uri="{FF2B5EF4-FFF2-40B4-BE49-F238E27FC236}">
                  <a16:creationId xmlns:a16="http://schemas.microsoft.com/office/drawing/2014/main" id="{D133D998-8719-43E6-AEB5-615F5C04B112}"/>
                </a:ext>
              </a:extLst>
            </p:cNvPr>
            <p:cNvSpPr/>
            <p:nvPr/>
          </p:nvSpPr>
          <p:spPr>
            <a:xfrm>
              <a:off x="8217191" y="5189064"/>
              <a:ext cx="579385" cy="56876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C000"/>
            </a:solidFill>
            <a:ln w="6345" cap="flat">
              <a:solidFill>
                <a:srgbClr val="FFFFFF"/>
              </a:solidFill>
              <a:prstDash val="solid"/>
              <a:miter/>
            </a:ln>
          </p:spPr>
          <p:txBody>
            <a:bodyPr lIns="0" tIns="0" rIns="0" bIns="0"/>
            <a:lstStyle/>
            <a:p>
              <a:endParaRPr lang="ja-JP" altLang="en-US"/>
            </a:p>
          </p:txBody>
        </p:sp>
        <p:sp>
          <p:nvSpPr>
            <p:cNvPr id="12" name="フリーフォーム: 図形 11">
              <a:extLst>
                <a:ext uri="{FF2B5EF4-FFF2-40B4-BE49-F238E27FC236}">
                  <a16:creationId xmlns:a16="http://schemas.microsoft.com/office/drawing/2014/main" id="{AD8E6E3C-73DE-493D-84A6-8471A3B17DF7}"/>
                </a:ext>
              </a:extLst>
            </p:cNvPr>
            <p:cNvSpPr/>
            <p:nvPr/>
          </p:nvSpPr>
          <p:spPr>
            <a:xfrm>
              <a:off x="9883172" y="3595521"/>
              <a:ext cx="1787781" cy="633798"/>
            </a:xfrm>
            <a:custGeom>
              <a:avLst/>
              <a:gdLst>
                <a:gd name="f0" fmla="val 10800000"/>
                <a:gd name="f1" fmla="val 5400000"/>
                <a:gd name="f2" fmla="val 180"/>
                <a:gd name="f3" fmla="val w"/>
                <a:gd name="f4" fmla="val h"/>
                <a:gd name="f5" fmla="val 0"/>
                <a:gd name="f6" fmla="val 1086507"/>
                <a:gd name="f7" fmla="val 633795"/>
                <a:gd name="f8" fmla="+- 0 0 -90"/>
                <a:gd name="f9" fmla="*/ f3 1 1086507"/>
                <a:gd name="f10" fmla="*/ f4 1 633795"/>
                <a:gd name="f11" fmla="val f5"/>
                <a:gd name="f12" fmla="val f6"/>
                <a:gd name="f13" fmla="val f7"/>
                <a:gd name="f14" fmla="*/ f8 f0 1"/>
                <a:gd name="f15" fmla="+- f13 0 f11"/>
                <a:gd name="f16" fmla="+- f12 0 f11"/>
                <a:gd name="f17" fmla="*/ f14 1 f2"/>
                <a:gd name="f18" fmla="*/ f16 1 1086507"/>
                <a:gd name="f19" fmla="*/ f15 1 633795"/>
                <a:gd name="f20" fmla="*/ 0 f16 1"/>
                <a:gd name="f21" fmla="*/ 0 f15 1"/>
                <a:gd name="f22" fmla="*/ 1086507 f16 1"/>
                <a:gd name="f23" fmla="*/ 633795 f15 1"/>
                <a:gd name="f24" fmla="+- f17 0 f1"/>
                <a:gd name="f25" fmla="*/ f20 1 1086507"/>
                <a:gd name="f26" fmla="*/ f21 1 633795"/>
                <a:gd name="f27" fmla="*/ f22 1 1086507"/>
                <a:gd name="f28" fmla="*/ f23 1 63379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1086507" h="633795">
                  <a:moveTo>
                    <a:pt x="f5" y="f5"/>
                  </a:moveTo>
                  <a:lnTo>
                    <a:pt x="f6" y="f5"/>
                  </a:lnTo>
                  <a:lnTo>
                    <a:pt x="f6" y="f7"/>
                  </a:lnTo>
                  <a:lnTo>
                    <a:pt x="f5" y="f7"/>
                  </a:lnTo>
                  <a:lnTo>
                    <a:pt x="f5" y="f5"/>
                  </a:lnTo>
                  <a:close/>
                </a:path>
              </a:pathLst>
            </a:custGeom>
            <a:noFill/>
            <a:ln cap="flat">
              <a:noFill/>
              <a:prstDash val="solid"/>
            </a:ln>
          </p:spPr>
          <p:txBody>
            <a:bodyPr vert="horz" wrap="square" lIns="106683" tIns="19046" rIns="19046" bIns="19046" anchor="ctr" anchorCtr="0" compatLnSpc="1">
              <a:noAutofit/>
            </a:bodyPr>
            <a:lstStyle/>
            <a:p>
              <a:pPr marL="0" marR="0" lvl="0" indent="0" algn="l" defTabSz="666753"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ja-JP" altLang="en-US" sz="1500" dirty="0">
                  <a:solidFill>
                    <a:srgbClr val="000000"/>
                  </a:solidFill>
                  <a:latin typeface="游ゴシック"/>
                  <a:ea typeface="游ゴシック" pitchFamily="34"/>
                </a:rPr>
                <a:t>スイートスポット</a:t>
              </a:r>
              <a:endParaRPr lang="en-US" sz="1500" b="0" i="0" u="none" strike="noStrike" kern="1200" cap="none" spc="0" baseline="0" dirty="0">
                <a:solidFill>
                  <a:srgbClr val="000000"/>
                </a:solidFill>
                <a:uFillTx/>
                <a:latin typeface="游ゴシック"/>
                <a:ea typeface="游ゴシック" pitchFamily="34"/>
              </a:endParaRPr>
            </a:p>
          </p:txBody>
        </p:sp>
        <p:sp>
          <p:nvSpPr>
            <p:cNvPr id="13" name="フリーフォーム: 図形 12">
              <a:extLst>
                <a:ext uri="{FF2B5EF4-FFF2-40B4-BE49-F238E27FC236}">
                  <a16:creationId xmlns:a16="http://schemas.microsoft.com/office/drawing/2014/main" id="{0D632713-618B-4F66-B27A-8429EF8BDBE4}"/>
                </a:ext>
              </a:extLst>
            </p:cNvPr>
            <p:cNvSpPr/>
            <p:nvPr/>
          </p:nvSpPr>
          <p:spPr>
            <a:xfrm>
              <a:off x="9611541" y="3912424"/>
              <a:ext cx="271622"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C000"/>
              </a:solidFill>
              <a:prstDash val="solid"/>
              <a:miter/>
            </a:ln>
          </p:spPr>
          <p:txBody>
            <a:bodyPr lIns="0" tIns="0" rIns="0" bIns="0"/>
            <a:lstStyle/>
            <a:p>
              <a:endParaRPr lang="ja-JP" altLang="en-US"/>
            </a:p>
          </p:txBody>
        </p:sp>
        <p:sp>
          <p:nvSpPr>
            <p:cNvPr id="14" name="フリーフォーム: 図形 13">
              <a:extLst>
                <a:ext uri="{FF2B5EF4-FFF2-40B4-BE49-F238E27FC236}">
                  <a16:creationId xmlns:a16="http://schemas.microsoft.com/office/drawing/2014/main" id="{46B69D3D-192A-4BA8-9709-C2DEF7F74352}"/>
                </a:ext>
              </a:extLst>
            </p:cNvPr>
            <p:cNvSpPr/>
            <p:nvPr/>
          </p:nvSpPr>
          <p:spPr>
            <a:xfrm rot="5400013">
              <a:off x="8275681" y="4071590"/>
              <a:ext cx="1493580" cy="1175964"/>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C000"/>
              </a:solidFill>
              <a:prstDash val="solid"/>
              <a:miter/>
            </a:ln>
          </p:spPr>
          <p:txBody>
            <a:bodyPr lIns="0" tIns="0" rIns="0" bIns="0"/>
            <a:lstStyle/>
            <a:p>
              <a:endParaRPr lang="ja-JP" altLang="en-US"/>
            </a:p>
          </p:txBody>
        </p:sp>
        <p:sp>
          <p:nvSpPr>
            <p:cNvPr id="15" name="フリーフォーム: 図形 14">
              <a:extLst>
                <a:ext uri="{FF2B5EF4-FFF2-40B4-BE49-F238E27FC236}">
                  <a16:creationId xmlns:a16="http://schemas.microsoft.com/office/drawing/2014/main" id="{9A14946E-16FB-4456-9147-74D72A74CF8C}"/>
                </a:ext>
              </a:extLst>
            </p:cNvPr>
            <p:cNvSpPr/>
            <p:nvPr/>
          </p:nvSpPr>
          <p:spPr>
            <a:xfrm>
              <a:off x="9748107" y="4200470"/>
              <a:ext cx="1626781" cy="633798"/>
            </a:xfrm>
            <a:custGeom>
              <a:avLst/>
              <a:gdLst>
                <a:gd name="f0" fmla="val 10800000"/>
                <a:gd name="f1" fmla="val 5400000"/>
                <a:gd name="f2" fmla="val 180"/>
                <a:gd name="f3" fmla="val w"/>
                <a:gd name="f4" fmla="val h"/>
                <a:gd name="f5" fmla="val 0"/>
                <a:gd name="f6" fmla="val 1626783"/>
                <a:gd name="f7" fmla="val 633795"/>
                <a:gd name="f8" fmla="+- 0 0 -90"/>
                <a:gd name="f9" fmla="*/ f3 1 1626783"/>
                <a:gd name="f10" fmla="*/ f4 1 633795"/>
                <a:gd name="f11" fmla="val f5"/>
                <a:gd name="f12" fmla="val f6"/>
                <a:gd name="f13" fmla="val f7"/>
                <a:gd name="f14" fmla="*/ f8 f0 1"/>
                <a:gd name="f15" fmla="+- f13 0 f11"/>
                <a:gd name="f16" fmla="+- f12 0 f11"/>
                <a:gd name="f17" fmla="*/ f14 1 f2"/>
                <a:gd name="f18" fmla="*/ f16 1 1626783"/>
                <a:gd name="f19" fmla="*/ f15 1 633795"/>
                <a:gd name="f20" fmla="*/ 0 f16 1"/>
                <a:gd name="f21" fmla="*/ 0 f15 1"/>
                <a:gd name="f22" fmla="*/ 1626783 f16 1"/>
                <a:gd name="f23" fmla="*/ 633795 f15 1"/>
                <a:gd name="f24" fmla="+- f17 0 f1"/>
                <a:gd name="f25" fmla="*/ f20 1 1626783"/>
                <a:gd name="f26" fmla="*/ f21 1 633795"/>
                <a:gd name="f27" fmla="*/ f22 1 1626783"/>
                <a:gd name="f28" fmla="*/ f23 1 63379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1626783" h="633795">
                  <a:moveTo>
                    <a:pt x="f5" y="f5"/>
                  </a:moveTo>
                  <a:lnTo>
                    <a:pt x="f6" y="f5"/>
                  </a:lnTo>
                  <a:lnTo>
                    <a:pt x="f6" y="f7"/>
                  </a:lnTo>
                  <a:lnTo>
                    <a:pt x="f5" y="f7"/>
                  </a:lnTo>
                  <a:lnTo>
                    <a:pt x="f5" y="f5"/>
                  </a:lnTo>
                  <a:close/>
                </a:path>
              </a:pathLst>
            </a:custGeom>
            <a:noFill/>
            <a:ln cap="flat">
              <a:noFill/>
              <a:prstDash val="solid"/>
            </a:ln>
          </p:spPr>
          <p:txBody>
            <a:bodyPr vert="horz" wrap="square" lIns="106683" tIns="19046" rIns="19046" bIns="19046" anchor="ctr" anchorCtr="0" compatLnSpc="1">
              <a:noAutofit/>
            </a:bodyPr>
            <a:lstStyle/>
            <a:p>
              <a:pPr marL="0" marR="0" lvl="0" indent="0" algn="l" defTabSz="666753"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ja-JP" altLang="en-US" sz="1500" dirty="0">
                  <a:solidFill>
                    <a:srgbClr val="000000"/>
                  </a:solidFill>
                  <a:latin typeface="游ゴシック"/>
                  <a:ea typeface="游ゴシック" pitchFamily="34"/>
                </a:rPr>
                <a:t>スイートエリア</a:t>
              </a:r>
              <a:r>
                <a:rPr lang="en-US" sz="1500" b="0" i="0" u="none" strike="noStrike" kern="1200" cap="none" spc="0" baseline="0" dirty="0">
                  <a:solidFill>
                    <a:srgbClr val="000000"/>
                  </a:solidFill>
                  <a:uFillTx/>
                  <a:latin typeface="游ゴシック"/>
                  <a:ea typeface="游ゴシック" pitchFamily="34"/>
                </a:rPr>
                <a:t> </a:t>
              </a:r>
            </a:p>
          </p:txBody>
        </p:sp>
        <p:sp>
          <p:nvSpPr>
            <p:cNvPr id="16" name="フリーフォーム: 図形 15">
              <a:extLst>
                <a:ext uri="{FF2B5EF4-FFF2-40B4-BE49-F238E27FC236}">
                  <a16:creationId xmlns:a16="http://schemas.microsoft.com/office/drawing/2014/main" id="{6FDD3EF6-4BD6-451B-97A5-F7F79DEA353E}"/>
                </a:ext>
              </a:extLst>
            </p:cNvPr>
            <p:cNvSpPr/>
            <p:nvPr/>
          </p:nvSpPr>
          <p:spPr>
            <a:xfrm>
              <a:off x="9611541" y="4546213"/>
              <a:ext cx="271622"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C000"/>
              </a:solidFill>
              <a:prstDash val="solid"/>
              <a:miter/>
            </a:ln>
          </p:spPr>
          <p:txBody>
            <a:bodyPr lIns="0" tIns="0" rIns="0" bIns="0"/>
            <a:lstStyle/>
            <a:p>
              <a:endParaRPr lang="ja-JP" altLang="en-US"/>
            </a:p>
          </p:txBody>
        </p:sp>
        <p:sp>
          <p:nvSpPr>
            <p:cNvPr id="17" name="フリーフォーム: 図形 16">
              <a:extLst>
                <a:ext uri="{FF2B5EF4-FFF2-40B4-BE49-F238E27FC236}">
                  <a16:creationId xmlns:a16="http://schemas.microsoft.com/office/drawing/2014/main" id="{13E852FA-93D8-4F43-8DC6-DCAC2BB96DBC}"/>
                </a:ext>
              </a:extLst>
            </p:cNvPr>
            <p:cNvSpPr/>
            <p:nvPr/>
          </p:nvSpPr>
          <p:spPr>
            <a:xfrm rot="5400013">
              <a:off x="8624530" y="4717870"/>
              <a:ext cx="1157970" cy="813874"/>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C000"/>
              </a:solidFill>
              <a:prstDash val="solid"/>
              <a:miter/>
            </a:ln>
          </p:spPr>
          <p:txBody>
            <a:bodyPr lIns="0" tIns="0" rIns="0" bIns="0"/>
            <a:lstStyle/>
            <a:p>
              <a:endParaRPr lang="ja-JP" altLang="en-US"/>
            </a:p>
          </p:txBody>
        </p:sp>
        <p:sp>
          <p:nvSpPr>
            <p:cNvPr id="18" name="フリーフォーム: 図形 17">
              <a:extLst>
                <a:ext uri="{FF2B5EF4-FFF2-40B4-BE49-F238E27FC236}">
                  <a16:creationId xmlns:a16="http://schemas.microsoft.com/office/drawing/2014/main" id="{E155146E-9D62-4A60-9102-BEE14B73320B}"/>
                </a:ext>
              </a:extLst>
            </p:cNvPr>
            <p:cNvSpPr/>
            <p:nvPr/>
          </p:nvSpPr>
          <p:spPr>
            <a:xfrm>
              <a:off x="9883072" y="4862752"/>
              <a:ext cx="1086508" cy="633798"/>
            </a:xfrm>
            <a:custGeom>
              <a:avLst/>
              <a:gdLst>
                <a:gd name="f0" fmla="val 10800000"/>
                <a:gd name="f1" fmla="val 5400000"/>
                <a:gd name="f2" fmla="val 180"/>
                <a:gd name="f3" fmla="val w"/>
                <a:gd name="f4" fmla="val h"/>
                <a:gd name="f5" fmla="val 0"/>
                <a:gd name="f6" fmla="val 1086507"/>
                <a:gd name="f7" fmla="val 633795"/>
                <a:gd name="f8" fmla="+- 0 0 -90"/>
                <a:gd name="f9" fmla="*/ f3 1 1086507"/>
                <a:gd name="f10" fmla="*/ f4 1 633795"/>
                <a:gd name="f11" fmla="val f5"/>
                <a:gd name="f12" fmla="val f6"/>
                <a:gd name="f13" fmla="val f7"/>
                <a:gd name="f14" fmla="*/ f8 f0 1"/>
                <a:gd name="f15" fmla="+- f13 0 f11"/>
                <a:gd name="f16" fmla="+- f12 0 f11"/>
                <a:gd name="f17" fmla="*/ f14 1 f2"/>
                <a:gd name="f18" fmla="*/ f16 1 1086507"/>
                <a:gd name="f19" fmla="*/ f15 1 633795"/>
                <a:gd name="f20" fmla="*/ 0 f16 1"/>
                <a:gd name="f21" fmla="*/ 0 f15 1"/>
                <a:gd name="f22" fmla="*/ 1086507 f16 1"/>
                <a:gd name="f23" fmla="*/ 633795 f15 1"/>
                <a:gd name="f24" fmla="+- f17 0 f1"/>
                <a:gd name="f25" fmla="*/ f20 1 1086507"/>
                <a:gd name="f26" fmla="*/ f21 1 633795"/>
                <a:gd name="f27" fmla="*/ f22 1 1086507"/>
                <a:gd name="f28" fmla="*/ f23 1 63379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1086507" h="633795">
                  <a:moveTo>
                    <a:pt x="f5" y="f5"/>
                  </a:moveTo>
                  <a:lnTo>
                    <a:pt x="f6" y="f5"/>
                  </a:lnTo>
                  <a:lnTo>
                    <a:pt x="f6" y="f7"/>
                  </a:lnTo>
                  <a:lnTo>
                    <a:pt x="f5" y="f7"/>
                  </a:lnTo>
                  <a:lnTo>
                    <a:pt x="f5" y="f5"/>
                  </a:lnTo>
                  <a:close/>
                </a:path>
              </a:pathLst>
            </a:custGeom>
            <a:noFill/>
            <a:ln cap="flat">
              <a:noFill/>
              <a:prstDash val="solid"/>
            </a:ln>
          </p:spPr>
          <p:txBody>
            <a:bodyPr vert="horz" wrap="square" lIns="106683" tIns="19046" rIns="19046" bIns="19046" anchor="ctr" anchorCtr="0" compatLnSpc="1">
              <a:noAutofit/>
            </a:bodyPr>
            <a:lstStyle/>
            <a:p>
              <a:pPr marL="0" marR="0" lvl="0" indent="0" algn="l" defTabSz="666753"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ja-JP" altLang="en-US" sz="1500" dirty="0">
                  <a:solidFill>
                    <a:srgbClr val="000000"/>
                  </a:solidFill>
                  <a:latin typeface="游ゴシック"/>
                  <a:ea typeface="游ゴシック" pitchFamily="34"/>
                </a:rPr>
                <a:t>範囲外</a:t>
              </a:r>
              <a:endParaRPr lang="en-US" sz="1500" b="0" i="0" u="none" strike="noStrike" kern="1200" cap="none" spc="0" baseline="0" dirty="0">
                <a:solidFill>
                  <a:srgbClr val="000000"/>
                </a:solidFill>
                <a:uFillTx/>
                <a:latin typeface="游ゴシック"/>
                <a:ea typeface="游ゴシック" pitchFamily="34"/>
              </a:endParaRPr>
            </a:p>
          </p:txBody>
        </p:sp>
        <p:sp>
          <p:nvSpPr>
            <p:cNvPr id="19" name="フリーフォーム: 図形 18">
              <a:extLst>
                <a:ext uri="{FF2B5EF4-FFF2-40B4-BE49-F238E27FC236}">
                  <a16:creationId xmlns:a16="http://schemas.microsoft.com/office/drawing/2014/main" id="{99A49765-2FBE-4833-B1C7-88943A5F25B0}"/>
                </a:ext>
              </a:extLst>
            </p:cNvPr>
            <p:cNvSpPr/>
            <p:nvPr/>
          </p:nvSpPr>
          <p:spPr>
            <a:xfrm>
              <a:off x="9625911" y="5169555"/>
              <a:ext cx="271622"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C000"/>
              </a:solidFill>
              <a:prstDash val="solid"/>
              <a:miter/>
            </a:ln>
          </p:spPr>
          <p:txBody>
            <a:bodyPr lIns="0" tIns="0" rIns="0" bIns="0"/>
            <a:lstStyle/>
            <a:p>
              <a:endParaRPr lang="ja-JP" altLang="en-US"/>
            </a:p>
          </p:txBody>
        </p:sp>
        <p:sp>
          <p:nvSpPr>
            <p:cNvPr id="20" name="フリーフォーム: 図形 19">
              <a:extLst>
                <a:ext uri="{FF2B5EF4-FFF2-40B4-BE49-F238E27FC236}">
                  <a16:creationId xmlns:a16="http://schemas.microsoft.com/office/drawing/2014/main" id="{B2C1FA5D-9DCE-4F0D-A1F8-207B0332420E}"/>
                </a:ext>
              </a:extLst>
            </p:cNvPr>
            <p:cNvSpPr/>
            <p:nvPr/>
          </p:nvSpPr>
          <p:spPr>
            <a:xfrm rot="5400013">
              <a:off x="8988600" y="5309242"/>
              <a:ext cx="831537" cy="553029"/>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C000"/>
              </a:solidFill>
              <a:prstDash val="solid"/>
              <a:miter/>
            </a:ln>
          </p:spPr>
          <p:txBody>
            <a:bodyPr lIns="0" tIns="0" rIns="0" bIns="0"/>
            <a:lstStyle/>
            <a:p>
              <a:endParaRPr lang="ja-JP" altLang="en-US"/>
            </a:p>
          </p:txBody>
        </p:sp>
      </p:grpSp>
      <p:sp>
        <p:nvSpPr>
          <p:cNvPr id="2" name="スライド番号プレースホルダー 1">
            <a:extLst>
              <a:ext uri="{FF2B5EF4-FFF2-40B4-BE49-F238E27FC236}">
                <a16:creationId xmlns:a16="http://schemas.microsoft.com/office/drawing/2014/main" id="{818B0148-F489-2042-8043-D9A4B9FF2ED7}"/>
              </a:ext>
            </a:extLst>
          </p:cNvPr>
          <p:cNvSpPr>
            <a:spLocks noGrp="1"/>
          </p:cNvSpPr>
          <p:nvPr>
            <p:ph type="sldNum" sz="quarter" idx="8"/>
          </p:nvPr>
        </p:nvSpPr>
        <p:spPr/>
        <p:txBody>
          <a:bodyPr/>
          <a:lstStyle/>
          <a:p>
            <a:pPr lvl="0"/>
            <a:fld id="{765260EC-5AFD-4B97-8E47-0116A1F979BE}" type="slidenum">
              <a:rPr lang="en-US" altLang="ja-JP" smtClean="0"/>
              <a:t>16</a:t>
            </a:fld>
            <a:endParaRPr lang="ja-JP"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6B92D10-4029-46B3-9AFB-75A3C54EDBE6}"/>
              </a:ext>
            </a:extLst>
          </p:cNvPr>
          <p:cNvSpPr>
            <a:spLocks noGrp="1"/>
          </p:cNvSpPr>
          <p:nvPr>
            <p:ph type="title"/>
          </p:nvPr>
        </p:nvSpPr>
        <p:spPr/>
        <p:txBody>
          <a:bodyPr/>
          <a:lstStyle/>
          <a:p>
            <a:endParaRPr kumimoji="1" lang="ja-JP" altLang="en-US" dirty="0"/>
          </a:p>
        </p:txBody>
      </p:sp>
      <p:pic>
        <p:nvPicPr>
          <p:cNvPr id="5" name="コンテンツ プレースホルダー 4" descr="普通の顔 (塗りつぶしなし)">
            <a:extLst>
              <a:ext uri="{FF2B5EF4-FFF2-40B4-BE49-F238E27FC236}">
                <a16:creationId xmlns:a16="http://schemas.microsoft.com/office/drawing/2014/main" id="{519A63F4-4ECA-4987-AE36-5D52A5B2AA09}"/>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9376" y="2749894"/>
            <a:ext cx="2222938" cy="2222938"/>
          </a:xfrm>
        </p:spPr>
      </p:pic>
      <p:pic>
        <p:nvPicPr>
          <p:cNvPr id="8" name="グラフィックス 7" descr="心配そうな顔 (塗りつぶしなし)">
            <a:extLst>
              <a:ext uri="{FF2B5EF4-FFF2-40B4-BE49-F238E27FC236}">
                <a16:creationId xmlns:a16="http://schemas.microsoft.com/office/drawing/2014/main" id="{B1DB72FE-9558-4E62-BB6A-153CD701186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163556" y="4213426"/>
            <a:ext cx="2222938" cy="2222938"/>
          </a:xfrm>
          <a:prstGeom prst="rect">
            <a:avLst/>
          </a:prstGeom>
        </p:spPr>
      </p:pic>
      <p:pic>
        <p:nvPicPr>
          <p:cNvPr id="10" name="グラフィックス 9" descr="面白い顔 (塗りつぶしなし)">
            <a:extLst>
              <a:ext uri="{FF2B5EF4-FFF2-40B4-BE49-F238E27FC236}">
                <a16:creationId xmlns:a16="http://schemas.microsoft.com/office/drawing/2014/main" id="{D6A0AA8E-BF2D-42DC-9C6F-9C62C74ED0B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163556" y="1572632"/>
            <a:ext cx="2222938" cy="2222938"/>
          </a:xfrm>
          <a:prstGeom prst="rect">
            <a:avLst/>
          </a:prstGeom>
        </p:spPr>
      </p:pic>
      <p:sp>
        <p:nvSpPr>
          <p:cNvPr id="14" name="矢印: 右 13">
            <a:extLst>
              <a:ext uri="{FF2B5EF4-FFF2-40B4-BE49-F238E27FC236}">
                <a16:creationId xmlns:a16="http://schemas.microsoft.com/office/drawing/2014/main" id="{F925BFD7-C3B9-4EDE-9157-4DD50B50716E}"/>
              </a:ext>
            </a:extLst>
          </p:cNvPr>
          <p:cNvSpPr/>
          <p:nvPr/>
        </p:nvSpPr>
        <p:spPr>
          <a:xfrm rot="20280188">
            <a:off x="5548018" y="2652155"/>
            <a:ext cx="1699444" cy="7431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矢印: 右 14">
            <a:extLst>
              <a:ext uri="{FF2B5EF4-FFF2-40B4-BE49-F238E27FC236}">
                <a16:creationId xmlns:a16="http://schemas.microsoft.com/office/drawing/2014/main" id="{70736188-1349-469E-9264-29A541A60654}"/>
              </a:ext>
            </a:extLst>
          </p:cNvPr>
          <p:cNvSpPr/>
          <p:nvPr/>
        </p:nvSpPr>
        <p:spPr>
          <a:xfrm rot="1357779">
            <a:off x="5435072" y="4324278"/>
            <a:ext cx="1906554" cy="8151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雲 16">
            <a:extLst>
              <a:ext uri="{FF2B5EF4-FFF2-40B4-BE49-F238E27FC236}">
                <a16:creationId xmlns:a16="http://schemas.microsoft.com/office/drawing/2014/main" id="{DC9F7896-9600-41C4-ACB7-783D05E95F38}"/>
              </a:ext>
            </a:extLst>
          </p:cNvPr>
          <p:cNvSpPr/>
          <p:nvPr/>
        </p:nvSpPr>
        <p:spPr>
          <a:xfrm>
            <a:off x="3698884" y="2727492"/>
            <a:ext cx="2313032" cy="2222938"/>
          </a:xfrm>
          <a:prstGeom prst="cloud">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dirty="0"/>
              <a:t>接客</a:t>
            </a:r>
          </a:p>
        </p:txBody>
      </p:sp>
      <p:sp>
        <p:nvSpPr>
          <p:cNvPr id="18" name="加算記号 17">
            <a:extLst>
              <a:ext uri="{FF2B5EF4-FFF2-40B4-BE49-F238E27FC236}">
                <a16:creationId xmlns:a16="http://schemas.microsoft.com/office/drawing/2014/main" id="{4AB93FE0-B03E-4009-AF44-21A8D0D70C40}"/>
              </a:ext>
            </a:extLst>
          </p:cNvPr>
          <p:cNvSpPr/>
          <p:nvPr/>
        </p:nvSpPr>
        <p:spPr>
          <a:xfrm>
            <a:off x="2805506" y="3446381"/>
            <a:ext cx="893378" cy="865573"/>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8FE0CC6D-89AF-4DDB-94EB-436C15C97EEC}"/>
              </a:ext>
            </a:extLst>
          </p:cNvPr>
          <p:cNvSpPr txBox="1"/>
          <p:nvPr/>
        </p:nvSpPr>
        <p:spPr>
          <a:xfrm>
            <a:off x="1097323" y="2037770"/>
            <a:ext cx="2459421" cy="646331"/>
          </a:xfrm>
          <a:prstGeom prst="rect">
            <a:avLst/>
          </a:prstGeom>
          <a:noFill/>
        </p:spPr>
        <p:txBody>
          <a:bodyPr wrap="square" rtlCol="0">
            <a:spAutoFit/>
          </a:bodyPr>
          <a:lstStyle/>
          <a:p>
            <a:r>
              <a:rPr kumimoji="1" lang="ja-JP" altLang="en-US" sz="3600" dirty="0"/>
              <a:t>入店前</a:t>
            </a:r>
          </a:p>
        </p:txBody>
      </p:sp>
      <p:sp>
        <p:nvSpPr>
          <p:cNvPr id="21" name="テキスト ボックス 20">
            <a:extLst>
              <a:ext uri="{FF2B5EF4-FFF2-40B4-BE49-F238E27FC236}">
                <a16:creationId xmlns:a16="http://schemas.microsoft.com/office/drawing/2014/main" id="{262FAF5C-69FC-4747-BED8-DA8BAEF7C27F}"/>
              </a:ext>
            </a:extLst>
          </p:cNvPr>
          <p:cNvSpPr txBox="1"/>
          <p:nvPr/>
        </p:nvSpPr>
        <p:spPr>
          <a:xfrm>
            <a:off x="7588469" y="871088"/>
            <a:ext cx="1650125" cy="646331"/>
          </a:xfrm>
          <a:prstGeom prst="rect">
            <a:avLst/>
          </a:prstGeom>
          <a:noFill/>
        </p:spPr>
        <p:txBody>
          <a:bodyPr wrap="square" rtlCol="0">
            <a:spAutoFit/>
          </a:bodyPr>
          <a:lstStyle/>
          <a:p>
            <a:r>
              <a:rPr kumimoji="1" lang="ja-JP" altLang="en-US" sz="3600" dirty="0"/>
              <a:t>入店後</a:t>
            </a:r>
          </a:p>
        </p:txBody>
      </p:sp>
      <p:sp>
        <p:nvSpPr>
          <p:cNvPr id="3" name="テキスト ボックス 2">
            <a:extLst>
              <a:ext uri="{FF2B5EF4-FFF2-40B4-BE49-F238E27FC236}">
                <a16:creationId xmlns:a16="http://schemas.microsoft.com/office/drawing/2014/main" id="{FC77E29F-AFFD-40C3-91D3-935AEDFD7DED}"/>
              </a:ext>
            </a:extLst>
          </p:cNvPr>
          <p:cNvSpPr txBox="1"/>
          <p:nvPr/>
        </p:nvSpPr>
        <p:spPr>
          <a:xfrm>
            <a:off x="8576698" y="3479247"/>
            <a:ext cx="2754540" cy="646331"/>
          </a:xfrm>
          <a:prstGeom prst="rect">
            <a:avLst/>
          </a:prstGeom>
          <a:noFill/>
        </p:spPr>
        <p:txBody>
          <a:bodyPr wrap="square" rtlCol="0">
            <a:spAutoFit/>
          </a:bodyPr>
          <a:lstStyle/>
          <a:p>
            <a:r>
              <a:rPr kumimoji="1" lang="ja-JP" altLang="en-US" dirty="0"/>
              <a:t>時間的スイートエリアが大きくなる</a:t>
            </a:r>
          </a:p>
        </p:txBody>
      </p:sp>
      <p:sp>
        <p:nvSpPr>
          <p:cNvPr id="4" name="テキスト ボックス 3">
            <a:extLst>
              <a:ext uri="{FF2B5EF4-FFF2-40B4-BE49-F238E27FC236}">
                <a16:creationId xmlns:a16="http://schemas.microsoft.com/office/drawing/2014/main" id="{C16A29AC-364F-4B4A-8838-6AA390E97EA8}"/>
              </a:ext>
            </a:extLst>
          </p:cNvPr>
          <p:cNvSpPr txBox="1"/>
          <p:nvPr/>
        </p:nvSpPr>
        <p:spPr>
          <a:xfrm>
            <a:off x="8671035" y="6113198"/>
            <a:ext cx="2858813" cy="646331"/>
          </a:xfrm>
          <a:prstGeom prst="rect">
            <a:avLst/>
          </a:prstGeom>
          <a:noFill/>
        </p:spPr>
        <p:txBody>
          <a:bodyPr wrap="square" rtlCol="0">
            <a:spAutoFit/>
          </a:bodyPr>
          <a:lstStyle/>
          <a:p>
            <a:r>
              <a:rPr kumimoji="1" lang="ja-JP" altLang="en-US" dirty="0"/>
              <a:t>時間的スイートエリアが</a:t>
            </a:r>
            <a:r>
              <a:rPr lang="ja-JP" altLang="en-US" dirty="0"/>
              <a:t>小さくなる</a:t>
            </a:r>
            <a:endParaRPr kumimoji="1" lang="ja-JP" altLang="en-US" dirty="0"/>
          </a:p>
        </p:txBody>
      </p:sp>
      <p:sp>
        <p:nvSpPr>
          <p:cNvPr id="6" name="スライド番号プレースホルダー 5">
            <a:extLst>
              <a:ext uri="{FF2B5EF4-FFF2-40B4-BE49-F238E27FC236}">
                <a16:creationId xmlns:a16="http://schemas.microsoft.com/office/drawing/2014/main" id="{B703A145-5E40-5B4E-B6E4-3B9A918C2F05}"/>
              </a:ext>
            </a:extLst>
          </p:cNvPr>
          <p:cNvSpPr>
            <a:spLocks noGrp="1"/>
          </p:cNvSpPr>
          <p:nvPr>
            <p:ph type="sldNum" sz="quarter" idx="8"/>
          </p:nvPr>
        </p:nvSpPr>
        <p:spPr/>
        <p:txBody>
          <a:bodyPr/>
          <a:lstStyle/>
          <a:p>
            <a:pPr lvl="0"/>
            <a:fld id="{3B6B82C3-CCA1-4E3C-85AE-ADEF63AA065E}" type="slidenum">
              <a:rPr lang="en-US" altLang="ja-JP" smtClean="0"/>
              <a:t>17</a:t>
            </a:fld>
            <a:endParaRPr lang="ja-JP" altLang="en-US" dirty="0"/>
          </a:p>
        </p:txBody>
      </p:sp>
    </p:spTree>
    <p:extLst>
      <p:ext uri="{BB962C8B-B14F-4D97-AF65-F5344CB8AC3E}">
        <p14:creationId xmlns:p14="http://schemas.microsoft.com/office/powerpoint/2010/main" val="36416959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D47FEC-7C83-4770-824A-BD155EFB3452}"/>
              </a:ext>
            </a:extLst>
          </p:cNvPr>
          <p:cNvSpPr>
            <a:spLocks noGrp="1"/>
          </p:cNvSpPr>
          <p:nvPr>
            <p:ph type="title"/>
          </p:nvPr>
        </p:nvSpPr>
        <p:spPr>
          <a:xfrm>
            <a:off x="4710289" y="2766220"/>
            <a:ext cx="10515600" cy="1325559"/>
          </a:xfrm>
        </p:spPr>
        <p:txBody>
          <a:bodyPr/>
          <a:lstStyle/>
          <a:p>
            <a:r>
              <a:rPr kumimoji="1" lang="ja-JP" altLang="en-US" dirty="0"/>
              <a:t>　仮説導出</a:t>
            </a:r>
          </a:p>
        </p:txBody>
      </p:sp>
      <p:pic>
        <p:nvPicPr>
          <p:cNvPr id="3" name="グラフィックス 2" descr="植物">
            <a:extLst>
              <a:ext uri="{FF2B5EF4-FFF2-40B4-BE49-F238E27FC236}">
                <a16:creationId xmlns:a16="http://schemas.microsoft.com/office/drawing/2014/main" id="{7B676C2A-2554-4231-A57E-CEC7E01119B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253089" y="2971799"/>
            <a:ext cx="914400" cy="914400"/>
          </a:xfrm>
          <a:prstGeom prst="rect">
            <a:avLst/>
          </a:prstGeom>
          <a:noFill/>
          <a:ln cap="flat">
            <a:noFill/>
          </a:ln>
        </p:spPr>
      </p:pic>
      <p:sp>
        <p:nvSpPr>
          <p:cNvPr id="4" name="スライド番号プレースホルダー 3">
            <a:extLst>
              <a:ext uri="{FF2B5EF4-FFF2-40B4-BE49-F238E27FC236}">
                <a16:creationId xmlns:a16="http://schemas.microsoft.com/office/drawing/2014/main" id="{56349547-D1BC-2A44-986E-B59C9D247C54}"/>
              </a:ext>
            </a:extLst>
          </p:cNvPr>
          <p:cNvSpPr>
            <a:spLocks noGrp="1"/>
          </p:cNvSpPr>
          <p:nvPr>
            <p:ph type="sldNum" sz="quarter" idx="8"/>
          </p:nvPr>
        </p:nvSpPr>
        <p:spPr/>
        <p:txBody>
          <a:bodyPr/>
          <a:lstStyle/>
          <a:p>
            <a:pPr lvl="0"/>
            <a:fld id="{765260EC-5AFD-4B97-8E47-0116A1F979BE}" type="slidenum">
              <a:rPr lang="en-US" altLang="ja-JP" smtClean="0"/>
              <a:t>18</a:t>
            </a:fld>
            <a:endParaRPr lang="ja-JP" altLang="en-US" dirty="0"/>
          </a:p>
        </p:txBody>
      </p:sp>
    </p:spTree>
    <p:extLst>
      <p:ext uri="{BB962C8B-B14F-4D97-AF65-F5344CB8AC3E}">
        <p14:creationId xmlns:p14="http://schemas.microsoft.com/office/powerpoint/2010/main" val="8696210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6CE010A-DC4D-49CA-B3E4-BD50BA2B7610}"/>
              </a:ext>
            </a:extLst>
          </p:cNvPr>
          <p:cNvSpPr>
            <a:spLocks noGrp="1"/>
          </p:cNvSpPr>
          <p:nvPr>
            <p:ph type="title"/>
          </p:nvPr>
        </p:nvSpPr>
        <p:spPr/>
        <p:txBody>
          <a:bodyPr/>
          <a:lstStyle/>
          <a:p>
            <a:r>
              <a:rPr kumimoji="1" lang="ja-JP" altLang="en-US" dirty="0"/>
              <a:t>　スイートスポットの定義</a:t>
            </a:r>
          </a:p>
        </p:txBody>
      </p:sp>
      <p:sp>
        <p:nvSpPr>
          <p:cNvPr id="8" name="コンテンツ プレースホルダー 7">
            <a:extLst>
              <a:ext uri="{FF2B5EF4-FFF2-40B4-BE49-F238E27FC236}">
                <a16:creationId xmlns:a16="http://schemas.microsoft.com/office/drawing/2014/main" id="{D169E9EE-8731-433D-9534-316A02B02BBE}"/>
              </a:ext>
            </a:extLst>
          </p:cNvPr>
          <p:cNvSpPr>
            <a:spLocks noGrp="1"/>
          </p:cNvSpPr>
          <p:nvPr>
            <p:ph idx="1"/>
          </p:nvPr>
        </p:nvSpPr>
        <p:spPr>
          <a:xfrm>
            <a:off x="838203" y="1825627"/>
            <a:ext cx="10515600" cy="4351336"/>
          </a:xfrm>
        </p:spPr>
        <p:txBody>
          <a:bodyPr>
            <a:normAutofit/>
          </a:bodyPr>
          <a:lstStyle/>
          <a:p>
            <a:pPr marL="0" indent="0">
              <a:buNone/>
            </a:pPr>
            <a:r>
              <a:rPr kumimoji="1" lang="ja-JP" altLang="en-US" dirty="0"/>
              <a:t>時間的スイートスポット</a:t>
            </a:r>
            <a:endParaRPr kumimoji="1" lang="en-US" altLang="ja-JP" dirty="0"/>
          </a:p>
          <a:p>
            <a:pPr marL="0" indent="0">
              <a:buNone/>
            </a:pPr>
            <a:endParaRPr kumimoji="1" lang="en-US" altLang="ja-JP" dirty="0"/>
          </a:p>
          <a:p>
            <a:pPr marL="0" indent="0">
              <a:buNone/>
            </a:pPr>
            <a:r>
              <a:rPr kumimoji="1" lang="ja-JP" altLang="en-US" dirty="0"/>
              <a:t>時間的スイートエリア</a:t>
            </a:r>
            <a:endParaRPr kumimoji="1" lang="en-US" altLang="ja-JP" dirty="0"/>
          </a:p>
          <a:p>
            <a:pPr marL="0" indent="0">
              <a:buNone/>
            </a:pPr>
            <a:endParaRPr kumimoji="1" lang="en-US" altLang="ja-JP" dirty="0"/>
          </a:p>
          <a:p>
            <a:pPr marL="0" indent="0">
              <a:buNone/>
            </a:pPr>
            <a:r>
              <a:rPr kumimoji="1" lang="ja-JP" altLang="en-US" dirty="0"/>
              <a:t>スイートエリアが広がる場合</a:t>
            </a:r>
            <a:endParaRPr kumimoji="1" lang="en-US" altLang="ja-JP" dirty="0"/>
          </a:p>
          <a:p>
            <a:pPr marL="0" indent="0">
              <a:buNone/>
            </a:pPr>
            <a:endParaRPr kumimoji="1" lang="en-US" altLang="ja-JP" dirty="0"/>
          </a:p>
          <a:p>
            <a:pPr marL="0" indent="0">
              <a:buNone/>
            </a:pPr>
            <a:endParaRPr kumimoji="1" lang="en-US" altLang="ja-JP" dirty="0"/>
          </a:p>
          <a:p>
            <a:pPr marL="0" indent="0">
              <a:buNone/>
            </a:pPr>
            <a:r>
              <a:rPr kumimoji="1" lang="ja-JP" altLang="en-US" dirty="0"/>
              <a:t>　　</a:t>
            </a:r>
          </a:p>
        </p:txBody>
      </p:sp>
      <p:sp>
        <p:nvSpPr>
          <p:cNvPr id="5" name="テキスト ボックス 4">
            <a:extLst>
              <a:ext uri="{FF2B5EF4-FFF2-40B4-BE49-F238E27FC236}">
                <a16:creationId xmlns:a16="http://schemas.microsoft.com/office/drawing/2014/main" id="{41FB3331-AB67-410B-9A2B-C17774132986}"/>
              </a:ext>
            </a:extLst>
          </p:cNvPr>
          <p:cNvSpPr txBox="1"/>
          <p:nvPr/>
        </p:nvSpPr>
        <p:spPr>
          <a:xfrm>
            <a:off x="1520620" y="2257982"/>
            <a:ext cx="8022772" cy="369332"/>
          </a:xfrm>
          <a:prstGeom prst="rect">
            <a:avLst/>
          </a:prstGeom>
          <a:noFill/>
        </p:spPr>
        <p:txBody>
          <a:bodyPr wrap="square" rtlCol="0">
            <a:spAutoFit/>
          </a:bodyPr>
          <a:lstStyle/>
          <a:p>
            <a:r>
              <a:rPr kumimoji="1" lang="ja-JP" altLang="en-US" dirty="0"/>
              <a:t>消費者が店員に話しかけられた時に、最も好意的な感情を持つタイミング</a:t>
            </a:r>
          </a:p>
        </p:txBody>
      </p:sp>
      <p:sp>
        <p:nvSpPr>
          <p:cNvPr id="6" name="テキスト ボックス 5">
            <a:extLst>
              <a:ext uri="{FF2B5EF4-FFF2-40B4-BE49-F238E27FC236}">
                <a16:creationId xmlns:a16="http://schemas.microsoft.com/office/drawing/2014/main" id="{0FAC69A1-9EF7-4765-8D72-835DA1A8C265}"/>
              </a:ext>
            </a:extLst>
          </p:cNvPr>
          <p:cNvSpPr txBox="1"/>
          <p:nvPr/>
        </p:nvSpPr>
        <p:spPr>
          <a:xfrm>
            <a:off x="1467662" y="3356964"/>
            <a:ext cx="8828315" cy="369332"/>
          </a:xfrm>
          <a:prstGeom prst="rect">
            <a:avLst/>
          </a:prstGeom>
          <a:noFill/>
        </p:spPr>
        <p:txBody>
          <a:bodyPr wrap="square" rtlCol="0">
            <a:spAutoFit/>
          </a:bodyPr>
          <a:lstStyle/>
          <a:p>
            <a:r>
              <a:rPr kumimoji="1" lang="ja-JP" altLang="en-US" dirty="0"/>
              <a:t>消費者が店員に話しかけられた時に</a:t>
            </a:r>
            <a:r>
              <a:rPr lang="ja-JP" altLang="en-US" dirty="0"/>
              <a:t>、好意的ではないが不快に感じない領域</a:t>
            </a:r>
            <a:endParaRPr kumimoji="1" lang="ja-JP" altLang="en-US" dirty="0"/>
          </a:p>
        </p:txBody>
      </p:sp>
      <p:pic>
        <p:nvPicPr>
          <p:cNvPr id="22" name="コンテンツ プレースホルダー 4" descr="アイス クリーム">
            <a:extLst>
              <a:ext uri="{FF2B5EF4-FFF2-40B4-BE49-F238E27FC236}">
                <a16:creationId xmlns:a16="http://schemas.microsoft.com/office/drawing/2014/main" id="{9843292F-10DF-498A-A262-EF2BE342CF8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8441" y="570708"/>
            <a:ext cx="914400" cy="914400"/>
          </a:xfrm>
          <a:prstGeom prst="rect">
            <a:avLst/>
          </a:prstGeom>
          <a:noFill/>
          <a:ln>
            <a:noFill/>
          </a:ln>
        </p:spPr>
      </p:pic>
      <p:grpSp>
        <p:nvGrpSpPr>
          <p:cNvPr id="23" name="図表 5">
            <a:extLst>
              <a:ext uri="{FF2B5EF4-FFF2-40B4-BE49-F238E27FC236}">
                <a16:creationId xmlns:a16="http://schemas.microsoft.com/office/drawing/2014/main" id="{B8FD8609-C915-424D-855E-D70B45E240A2}"/>
              </a:ext>
            </a:extLst>
          </p:cNvPr>
          <p:cNvGrpSpPr/>
          <p:nvPr/>
        </p:nvGrpSpPr>
        <p:grpSpPr>
          <a:xfrm>
            <a:off x="7340724" y="3064216"/>
            <a:ext cx="5103525" cy="3484387"/>
            <a:chOff x="7347990" y="3595521"/>
            <a:chExt cx="4322963" cy="2897358"/>
          </a:xfrm>
        </p:grpSpPr>
        <p:sp>
          <p:nvSpPr>
            <p:cNvPr id="24" name="フリーフォーム: 図形 23">
              <a:extLst>
                <a:ext uri="{FF2B5EF4-FFF2-40B4-BE49-F238E27FC236}">
                  <a16:creationId xmlns:a16="http://schemas.microsoft.com/office/drawing/2014/main" id="{A91C229A-3B3A-41D1-A1C0-C65071D33FF2}"/>
                </a:ext>
              </a:extLst>
            </p:cNvPr>
            <p:cNvSpPr/>
            <p:nvPr/>
          </p:nvSpPr>
          <p:spPr>
            <a:xfrm>
              <a:off x="7347990" y="4319863"/>
              <a:ext cx="2173016" cy="217301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noFill/>
            <a:ln w="6345" cap="flat">
              <a:solidFill>
                <a:srgbClr val="FFFFFF"/>
              </a:solidFill>
              <a:prstDash val="solid"/>
              <a:miter/>
            </a:ln>
          </p:spPr>
          <p:txBody>
            <a:bodyPr lIns="0" tIns="0" rIns="0" bIns="0"/>
            <a:lstStyle/>
            <a:p>
              <a:endParaRPr lang="ja-JP" altLang="en-US" dirty="0"/>
            </a:p>
          </p:txBody>
        </p:sp>
        <p:sp>
          <p:nvSpPr>
            <p:cNvPr id="25" name="フリーフォーム: 図形 24">
              <a:extLst>
                <a:ext uri="{FF2B5EF4-FFF2-40B4-BE49-F238E27FC236}">
                  <a16:creationId xmlns:a16="http://schemas.microsoft.com/office/drawing/2014/main" id="{28E2FA64-B4D3-48EE-9401-ADDD3D4F4CCD}"/>
                </a:ext>
              </a:extLst>
            </p:cNvPr>
            <p:cNvSpPr/>
            <p:nvPr/>
          </p:nvSpPr>
          <p:spPr>
            <a:xfrm>
              <a:off x="7782582" y="4740481"/>
              <a:ext cx="1463710" cy="1436877"/>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D966"/>
            </a:solidFill>
            <a:ln w="6345" cap="flat">
              <a:solidFill>
                <a:srgbClr val="FFFFFF"/>
              </a:solidFill>
              <a:prstDash val="solid"/>
              <a:miter/>
            </a:ln>
          </p:spPr>
          <p:txBody>
            <a:bodyPr lIns="0" tIns="0" rIns="0" bIns="0"/>
            <a:lstStyle/>
            <a:p>
              <a:endParaRPr lang="ja-JP" altLang="en-US" dirty="0"/>
            </a:p>
          </p:txBody>
        </p:sp>
        <p:sp>
          <p:nvSpPr>
            <p:cNvPr id="26" name="フリーフォーム: 図形 25">
              <a:extLst>
                <a:ext uri="{FF2B5EF4-FFF2-40B4-BE49-F238E27FC236}">
                  <a16:creationId xmlns:a16="http://schemas.microsoft.com/office/drawing/2014/main" id="{A368A920-200D-41DF-AC2D-5EB5511807B5}"/>
                </a:ext>
              </a:extLst>
            </p:cNvPr>
            <p:cNvSpPr/>
            <p:nvPr/>
          </p:nvSpPr>
          <p:spPr>
            <a:xfrm>
              <a:off x="8217191" y="5189064"/>
              <a:ext cx="579385" cy="56876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C000"/>
            </a:solidFill>
            <a:ln w="6345" cap="flat">
              <a:solidFill>
                <a:srgbClr val="FFFFFF"/>
              </a:solidFill>
              <a:prstDash val="solid"/>
              <a:miter/>
            </a:ln>
          </p:spPr>
          <p:txBody>
            <a:bodyPr lIns="0" tIns="0" rIns="0" bIns="0"/>
            <a:lstStyle/>
            <a:p>
              <a:endParaRPr lang="ja-JP" altLang="en-US"/>
            </a:p>
          </p:txBody>
        </p:sp>
        <p:sp>
          <p:nvSpPr>
            <p:cNvPr id="27" name="フリーフォーム: 図形 26">
              <a:extLst>
                <a:ext uri="{FF2B5EF4-FFF2-40B4-BE49-F238E27FC236}">
                  <a16:creationId xmlns:a16="http://schemas.microsoft.com/office/drawing/2014/main" id="{70E90F35-408A-4F15-B262-86C35D7EE3E0}"/>
                </a:ext>
              </a:extLst>
            </p:cNvPr>
            <p:cNvSpPr/>
            <p:nvPr/>
          </p:nvSpPr>
          <p:spPr>
            <a:xfrm>
              <a:off x="9883172" y="3595521"/>
              <a:ext cx="1787781" cy="633798"/>
            </a:xfrm>
            <a:custGeom>
              <a:avLst/>
              <a:gdLst>
                <a:gd name="f0" fmla="val 10800000"/>
                <a:gd name="f1" fmla="val 5400000"/>
                <a:gd name="f2" fmla="val 180"/>
                <a:gd name="f3" fmla="val w"/>
                <a:gd name="f4" fmla="val h"/>
                <a:gd name="f5" fmla="val 0"/>
                <a:gd name="f6" fmla="val 1086507"/>
                <a:gd name="f7" fmla="val 633795"/>
                <a:gd name="f8" fmla="+- 0 0 -90"/>
                <a:gd name="f9" fmla="*/ f3 1 1086507"/>
                <a:gd name="f10" fmla="*/ f4 1 633795"/>
                <a:gd name="f11" fmla="val f5"/>
                <a:gd name="f12" fmla="val f6"/>
                <a:gd name="f13" fmla="val f7"/>
                <a:gd name="f14" fmla="*/ f8 f0 1"/>
                <a:gd name="f15" fmla="+- f13 0 f11"/>
                <a:gd name="f16" fmla="+- f12 0 f11"/>
                <a:gd name="f17" fmla="*/ f14 1 f2"/>
                <a:gd name="f18" fmla="*/ f16 1 1086507"/>
                <a:gd name="f19" fmla="*/ f15 1 633795"/>
                <a:gd name="f20" fmla="*/ 0 f16 1"/>
                <a:gd name="f21" fmla="*/ 0 f15 1"/>
                <a:gd name="f22" fmla="*/ 1086507 f16 1"/>
                <a:gd name="f23" fmla="*/ 633795 f15 1"/>
                <a:gd name="f24" fmla="+- f17 0 f1"/>
                <a:gd name="f25" fmla="*/ f20 1 1086507"/>
                <a:gd name="f26" fmla="*/ f21 1 633795"/>
                <a:gd name="f27" fmla="*/ f22 1 1086507"/>
                <a:gd name="f28" fmla="*/ f23 1 63379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1086507" h="633795">
                  <a:moveTo>
                    <a:pt x="f5" y="f5"/>
                  </a:moveTo>
                  <a:lnTo>
                    <a:pt x="f6" y="f5"/>
                  </a:lnTo>
                  <a:lnTo>
                    <a:pt x="f6" y="f7"/>
                  </a:lnTo>
                  <a:lnTo>
                    <a:pt x="f5" y="f7"/>
                  </a:lnTo>
                  <a:lnTo>
                    <a:pt x="f5" y="f5"/>
                  </a:lnTo>
                  <a:close/>
                </a:path>
              </a:pathLst>
            </a:custGeom>
            <a:noFill/>
            <a:ln cap="flat">
              <a:noFill/>
              <a:prstDash val="solid"/>
            </a:ln>
          </p:spPr>
          <p:txBody>
            <a:bodyPr vert="horz" wrap="square" lIns="106683" tIns="19046" rIns="19046" bIns="19046" anchor="ctr" anchorCtr="0" compatLnSpc="1">
              <a:noAutofit/>
            </a:bodyPr>
            <a:lstStyle/>
            <a:p>
              <a:pPr marL="0" marR="0" lvl="0" indent="0" algn="l" defTabSz="666753"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ja-JP" altLang="en-US" sz="1500" dirty="0">
                  <a:solidFill>
                    <a:srgbClr val="000000"/>
                  </a:solidFill>
                  <a:latin typeface="游ゴシック"/>
                  <a:ea typeface="游ゴシック" pitchFamily="34"/>
                </a:rPr>
                <a:t>スイートスポット</a:t>
              </a:r>
              <a:endParaRPr lang="en-US" sz="1500" b="0" i="0" u="none" strike="noStrike" kern="1200" cap="none" spc="0" baseline="0" dirty="0">
                <a:solidFill>
                  <a:srgbClr val="000000"/>
                </a:solidFill>
                <a:uFillTx/>
                <a:latin typeface="游ゴシック"/>
                <a:ea typeface="游ゴシック" pitchFamily="34"/>
              </a:endParaRPr>
            </a:p>
          </p:txBody>
        </p:sp>
        <p:sp>
          <p:nvSpPr>
            <p:cNvPr id="28" name="フリーフォーム: 図形 27">
              <a:extLst>
                <a:ext uri="{FF2B5EF4-FFF2-40B4-BE49-F238E27FC236}">
                  <a16:creationId xmlns:a16="http://schemas.microsoft.com/office/drawing/2014/main" id="{63B553F8-E444-4DF3-ADB8-821EAAAC6E7B}"/>
                </a:ext>
              </a:extLst>
            </p:cNvPr>
            <p:cNvSpPr/>
            <p:nvPr/>
          </p:nvSpPr>
          <p:spPr>
            <a:xfrm>
              <a:off x="9611541" y="3912424"/>
              <a:ext cx="271622"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C000"/>
              </a:solidFill>
              <a:prstDash val="solid"/>
              <a:miter/>
            </a:ln>
          </p:spPr>
          <p:txBody>
            <a:bodyPr lIns="0" tIns="0" rIns="0" bIns="0"/>
            <a:lstStyle/>
            <a:p>
              <a:endParaRPr lang="ja-JP" altLang="en-US"/>
            </a:p>
          </p:txBody>
        </p:sp>
        <p:sp>
          <p:nvSpPr>
            <p:cNvPr id="29" name="フリーフォーム: 図形 28">
              <a:extLst>
                <a:ext uri="{FF2B5EF4-FFF2-40B4-BE49-F238E27FC236}">
                  <a16:creationId xmlns:a16="http://schemas.microsoft.com/office/drawing/2014/main" id="{6A5BAFD4-FBBC-4531-AE72-78A0527CA25E}"/>
                </a:ext>
              </a:extLst>
            </p:cNvPr>
            <p:cNvSpPr/>
            <p:nvPr/>
          </p:nvSpPr>
          <p:spPr>
            <a:xfrm rot="5400013">
              <a:off x="8275681" y="4071590"/>
              <a:ext cx="1493580" cy="1175964"/>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C000"/>
              </a:solidFill>
              <a:prstDash val="solid"/>
              <a:miter/>
            </a:ln>
          </p:spPr>
          <p:txBody>
            <a:bodyPr lIns="0" tIns="0" rIns="0" bIns="0"/>
            <a:lstStyle/>
            <a:p>
              <a:endParaRPr lang="ja-JP" altLang="en-US"/>
            </a:p>
          </p:txBody>
        </p:sp>
        <p:sp>
          <p:nvSpPr>
            <p:cNvPr id="30" name="フリーフォーム: 図形 29">
              <a:extLst>
                <a:ext uri="{FF2B5EF4-FFF2-40B4-BE49-F238E27FC236}">
                  <a16:creationId xmlns:a16="http://schemas.microsoft.com/office/drawing/2014/main" id="{E99A0810-0DBD-4394-A6E5-80119E8C012E}"/>
                </a:ext>
              </a:extLst>
            </p:cNvPr>
            <p:cNvSpPr/>
            <p:nvPr/>
          </p:nvSpPr>
          <p:spPr>
            <a:xfrm>
              <a:off x="9748107" y="4200470"/>
              <a:ext cx="1626781" cy="633798"/>
            </a:xfrm>
            <a:custGeom>
              <a:avLst/>
              <a:gdLst>
                <a:gd name="f0" fmla="val 10800000"/>
                <a:gd name="f1" fmla="val 5400000"/>
                <a:gd name="f2" fmla="val 180"/>
                <a:gd name="f3" fmla="val w"/>
                <a:gd name="f4" fmla="val h"/>
                <a:gd name="f5" fmla="val 0"/>
                <a:gd name="f6" fmla="val 1626783"/>
                <a:gd name="f7" fmla="val 633795"/>
                <a:gd name="f8" fmla="+- 0 0 -90"/>
                <a:gd name="f9" fmla="*/ f3 1 1626783"/>
                <a:gd name="f10" fmla="*/ f4 1 633795"/>
                <a:gd name="f11" fmla="val f5"/>
                <a:gd name="f12" fmla="val f6"/>
                <a:gd name="f13" fmla="val f7"/>
                <a:gd name="f14" fmla="*/ f8 f0 1"/>
                <a:gd name="f15" fmla="+- f13 0 f11"/>
                <a:gd name="f16" fmla="+- f12 0 f11"/>
                <a:gd name="f17" fmla="*/ f14 1 f2"/>
                <a:gd name="f18" fmla="*/ f16 1 1626783"/>
                <a:gd name="f19" fmla="*/ f15 1 633795"/>
                <a:gd name="f20" fmla="*/ 0 f16 1"/>
                <a:gd name="f21" fmla="*/ 0 f15 1"/>
                <a:gd name="f22" fmla="*/ 1626783 f16 1"/>
                <a:gd name="f23" fmla="*/ 633795 f15 1"/>
                <a:gd name="f24" fmla="+- f17 0 f1"/>
                <a:gd name="f25" fmla="*/ f20 1 1626783"/>
                <a:gd name="f26" fmla="*/ f21 1 633795"/>
                <a:gd name="f27" fmla="*/ f22 1 1626783"/>
                <a:gd name="f28" fmla="*/ f23 1 63379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1626783" h="633795">
                  <a:moveTo>
                    <a:pt x="f5" y="f5"/>
                  </a:moveTo>
                  <a:lnTo>
                    <a:pt x="f6" y="f5"/>
                  </a:lnTo>
                  <a:lnTo>
                    <a:pt x="f6" y="f7"/>
                  </a:lnTo>
                  <a:lnTo>
                    <a:pt x="f5" y="f7"/>
                  </a:lnTo>
                  <a:lnTo>
                    <a:pt x="f5" y="f5"/>
                  </a:lnTo>
                  <a:close/>
                </a:path>
              </a:pathLst>
            </a:custGeom>
            <a:noFill/>
            <a:ln cap="flat">
              <a:noFill/>
              <a:prstDash val="solid"/>
            </a:ln>
          </p:spPr>
          <p:txBody>
            <a:bodyPr vert="horz" wrap="square" lIns="106683" tIns="19046" rIns="19046" bIns="19046" anchor="ctr" anchorCtr="0" compatLnSpc="1">
              <a:noAutofit/>
            </a:bodyPr>
            <a:lstStyle/>
            <a:p>
              <a:pPr marL="0" marR="0" lvl="0" indent="0" algn="l" defTabSz="666753"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ja-JP" altLang="en-US" sz="1500" dirty="0">
                  <a:solidFill>
                    <a:srgbClr val="000000"/>
                  </a:solidFill>
                  <a:latin typeface="游ゴシック"/>
                  <a:ea typeface="游ゴシック" pitchFamily="34"/>
                </a:rPr>
                <a:t>スイートエリア</a:t>
              </a:r>
              <a:r>
                <a:rPr lang="en-US" sz="1500" b="0" i="0" u="none" strike="noStrike" kern="1200" cap="none" spc="0" baseline="0" dirty="0">
                  <a:solidFill>
                    <a:srgbClr val="000000"/>
                  </a:solidFill>
                  <a:uFillTx/>
                  <a:latin typeface="游ゴシック"/>
                  <a:ea typeface="游ゴシック" pitchFamily="34"/>
                </a:rPr>
                <a:t> </a:t>
              </a:r>
            </a:p>
          </p:txBody>
        </p:sp>
        <p:sp>
          <p:nvSpPr>
            <p:cNvPr id="31" name="フリーフォーム: 図形 30">
              <a:extLst>
                <a:ext uri="{FF2B5EF4-FFF2-40B4-BE49-F238E27FC236}">
                  <a16:creationId xmlns:a16="http://schemas.microsoft.com/office/drawing/2014/main" id="{9F02730D-8AB0-4C4A-A364-79F4516AEBB9}"/>
                </a:ext>
              </a:extLst>
            </p:cNvPr>
            <p:cNvSpPr/>
            <p:nvPr/>
          </p:nvSpPr>
          <p:spPr>
            <a:xfrm>
              <a:off x="9611541" y="4546213"/>
              <a:ext cx="271622"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C000"/>
              </a:solidFill>
              <a:prstDash val="solid"/>
              <a:miter/>
            </a:ln>
          </p:spPr>
          <p:txBody>
            <a:bodyPr lIns="0" tIns="0" rIns="0" bIns="0"/>
            <a:lstStyle/>
            <a:p>
              <a:endParaRPr lang="ja-JP" altLang="en-US"/>
            </a:p>
          </p:txBody>
        </p:sp>
        <p:sp>
          <p:nvSpPr>
            <p:cNvPr id="32" name="フリーフォーム: 図形 31">
              <a:extLst>
                <a:ext uri="{FF2B5EF4-FFF2-40B4-BE49-F238E27FC236}">
                  <a16:creationId xmlns:a16="http://schemas.microsoft.com/office/drawing/2014/main" id="{D91CD10C-C2B4-41AB-9C97-1269BC730C15}"/>
                </a:ext>
              </a:extLst>
            </p:cNvPr>
            <p:cNvSpPr/>
            <p:nvPr/>
          </p:nvSpPr>
          <p:spPr>
            <a:xfrm rot="5400013">
              <a:off x="8624530" y="4717870"/>
              <a:ext cx="1157970" cy="813874"/>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C000"/>
              </a:solidFill>
              <a:prstDash val="solid"/>
              <a:miter/>
            </a:ln>
          </p:spPr>
          <p:txBody>
            <a:bodyPr lIns="0" tIns="0" rIns="0" bIns="0"/>
            <a:lstStyle/>
            <a:p>
              <a:endParaRPr lang="ja-JP" altLang="en-US"/>
            </a:p>
          </p:txBody>
        </p:sp>
        <p:sp>
          <p:nvSpPr>
            <p:cNvPr id="33" name="フリーフォーム: 図形 32">
              <a:extLst>
                <a:ext uri="{FF2B5EF4-FFF2-40B4-BE49-F238E27FC236}">
                  <a16:creationId xmlns:a16="http://schemas.microsoft.com/office/drawing/2014/main" id="{6611B686-89EA-4F7A-82DB-0FE1D1D29F05}"/>
                </a:ext>
              </a:extLst>
            </p:cNvPr>
            <p:cNvSpPr/>
            <p:nvPr/>
          </p:nvSpPr>
          <p:spPr>
            <a:xfrm>
              <a:off x="9883072" y="4862752"/>
              <a:ext cx="1086508" cy="633798"/>
            </a:xfrm>
            <a:custGeom>
              <a:avLst/>
              <a:gdLst>
                <a:gd name="f0" fmla="val 10800000"/>
                <a:gd name="f1" fmla="val 5400000"/>
                <a:gd name="f2" fmla="val 180"/>
                <a:gd name="f3" fmla="val w"/>
                <a:gd name="f4" fmla="val h"/>
                <a:gd name="f5" fmla="val 0"/>
                <a:gd name="f6" fmla="val 1086507"/>
                <a:gd name="f7" fmla="val 633795"/>
                <a:gd name="f8" fmla="+- 0 0 -90"/>
                <a:gd name="f9" fmla="*/ f3 1 1086507"/>
                <a:gd name="f10" fmla="*/ f4 1 633795"/>
                <a:gd name="f11" fmla="val f5"/>
                <a:gd name="f12" fmla="val f6"/>
                <a:gd name="f13" fmla="val f7"/>
                <a:gd name="f14" fmla="*/ f8 f0 1"/>
                <a:gd name="f15" fmla="+- f13 0 f11"/>
                <a:gd name="f16" fmla="+- f12 0 f11"/>
                <a:gd name="f17" fmla="*/ f14 1 f2"/>
                <a:gd name="f18" fmla="*/ f16 1 1086507"/>
                <a:gd name="f19" fmla="*/ f15 1 633795"/>
                <a:gd name="f20" fmla="*/ 0 f16 1"/>
                <a:gd name="f21" fmla="*/ 0 f15 1"/>
                <a:gd name="f22" fmla="*/ 1086507 f16 1"/>
                <a:gd name="f23" fmla="*/ 633795 f15 1"/>
                <a:gd name="f24" fmla="+- f17 0 f1"/>
                <a:gd name="f25" fmla="*/ f20 1 1086507"/>
                <a:gd name="f26" fmla="*/ f21 1 633795"/>
                <a:gd name="f27" fmla="*/ f22 1 1086507"/>
                <a:gd name="f28" fmla="*/ f23 1 63379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1086507" h="633795">
                  <a:moveTo>
                    <a:pt x="f5" y="f5"/>
                  </a:moveTo>
                  <a:lnTo>
                    <a:pt x="f6" y="f5"/>
                  </a:lnTo>
                  <a:lnTo>
                    <a:pt x="f6" y="f7"/>
                  </a:lnTo>
                  <a:lnTo>
                    <a:pt x="f5" y="f7"/>
                  </a:lnTo>
                  <a:lnTo>
                    <a:pt x="f5" y="f5"/>
                  </a:lnTo>
                  <a:close/>
                </a:path>
              </a:pathLst>
            </a:custGeom>
            <a:noFill/>
            <a:ln cap="flat">
              <a:noFill/>
              <a:prstDash val="solid"/>
            </a:ln>
          </p:spPr>
          <p:txBody>
            <a:bodyPr vert="horz" wrap="square" lIns="106683" tIns="19046" rIns="19046" bIns="19046" anchor="ctr" anchorCtr="0" compatLnSpc="1">
              <a:noAutofit/>
            </a:bodyPr>
            <a:lstStyle/>
            <a:p>
              <a:pPr marL="0" marR="0" lvl="0" indent="0" algn="l" defTabSz="666753"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ja-JP" altLang="en-US" sz="1500" dirty="0">
                  <a:solidFill>
                    <a:srgbClr val="000000"/>
                  </a:solidFill>
                  <a:latin typeface="游ゴシック"/>
                  <a:ea typeface="游ゴシック" pitchFamily="34"/>
                </a:rPr>
                <a:t>範囲外</a:t>
              </a:r>
              <a:endParaRPr lang="en-US" sz="1500" b="0" i="0" u="none" strike="noStrike" kern="1200" cap="none" spc="0" baseline="0" dirty="0">
                <a:solidFill>
                  <a:srgbClr val="000000"/>
                </a:solidFill>
                <a:uFillTx/>
                <a:latin typeface="游ゴシック"/>
                <a:ea typeface="游ゴシック" pitchFamily="34"/>
              </a:endParaRPr>
            </a:p>
          </p:txBody>
        </p:sp>
        <p:sp>
          <p:nvSpPr>
            <p:cNvPr id="34" name="フリーフォーム: 図形 33">
              <a:extLst>
                <a:ext uri="{FF2B5EF4-FFF2-40B4-BE49-F238E27FC236}">
                  <a16:creationId xmlns:a16="http://schemas.microsoft.com/office/drawing/2014/main" id="{D0AB082F-DD3F-47AA-B610-C1CC8B78B5D0}"/>
                </a:ext>
              </a:extLst>
            </p:cNvPr>
            <p:cNvSpPr/>
            <p:nvPr/>
          </p:nvSpPr>
          <p:spPr>
            <a:xfrm>
              <a:off x="9625911" y="5169555"/>
              <a:ext cx="271622"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C000"/>
              </a:solidFill>
              <a:prstDash val="solid"/>
              <a:miter/>
            </a:ln>
          </p:spPr>
          <p:txBody>
            <a:bodyPr lIns="0" tIns="0" rIns="0" bIns="0"/>
            <a:lstStyle/>
            <a:p>
              <a:endParaRPr lang="ja-JP" altLang="en-US"/>
            </a:p>
          </p:txBody>
        </p:sp>
        <p:sp>
          <p:nvSpPr>
            <p:cNvPr id="35" name="フリーフォーム: 図形 34">
              <a:extLst>
                <a:ext uri="{FF2B5EF4-FFF2-40B4-BE49-F238E27FC236}">
                  <a16:creationId xmlns:a16="http://schemas.microsoft.com/office/drawing/2014/main" id="{6E4BF97B-AA34-4C4B-8D28-F80A05A536FC}"/>
                </a:ext>
              </a:extLst>
            </p:cNvPr>
            <p:cNvSpPr/>
            <p:nvPr/>
          </p:nvSpPr>
          <p:spPr>
            <a:xfrm rot="5400013">
              <a:off x="8988600" y="5309242"/>
              <a:ext cx="831537" cy="553029"/>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12701" cap="flat">
              <a:solidFill>
                <a:srgbClr val="FFC000"/>
              </a:solidFill>
              <a:prstDash val="solid"/>
              <a:miter/>
            </a:ln>
          </p:spPr>
          <p:txBody>
            <a:bodyPr lIns="0" tIns="0" rIns="0" bIns="0"/>
            <a:lstStyle/>
            <a:p>
              <a:endParaRPr lang="ja-JP" altLang="en-US"/>
            </a:p>
          </p:txBody>
        </p:sp>
      </p:grpSp>
      <p:sp>
        <p:nvSpPr>
          <p:cNvPr id="3" name="テキスト ボックス 2">
            <a:extLst>
              <a:ext uri="{FF2B5EF4-FFF2-40B4-BE49-F238E27FC236}">
                <a16:creationId xmlns:a16="http://schemas.microsoft.com/office/drawing/2014/main" id="{E9476B28-78C7-4FCA-A364-358CE56B35F5}"/>
              </a:ext>
            </a:extLst>
          </p:cNvPr>
          <p:cNvSpPr txBox="1"/>
          <p:nvPr/>
        </p:nvSpPr>
        <p:spPr>
          <a:xfrm>
            <a:off x="1624788" y="4390754"/>
            <a:ext cx="4625490" cy="369332"/>
          </a:xfrm>
          <a:prstGeom prst="rect">
            <a:avLst/>
          </a:prstGeom>
          <a:noFill/>
        </p:spPr>
        <p:txBody>
          <a:bodyPr wrap="square" rtlCol="0">
            <a:spAutoFit/>
          </a:bodyPr>
          <a:lstStyle/>
          <a:p>
            <a:r>
              <a:rPr kumimoji="1" lang="ja-JP" altLang="en-US" dirty="0"/>
              <a:t>消費者が店舗に対して好印象を持つとき</a:t>
            </a:r>
          </a:p>
        </p:txBody>
      </p:sp>
      <p:sp>
        <p:nvSpPr>
          <p:cNvPr id="4" name="テキスト ボックス 3">
            <a:extLst>
              <a:ext uri="{FF2B5EF4-FFF2-40B4-BE49-F238E27FC236}">
                <a16:creationId xmlns:a16="http://schemas.microsoft.com/office/drawing/2014/main" id="{81F0B577-1BE9-407C-AA69-F070084F1FF0}"/>
              </a:ext>
            </a:extLst>
          </p:cNvPr>
          <p:cNvSpPr txBox="1"/>
          <p:nvPr/>
        </p:nvSpPr>
        <p:spPr>
          <a:xfrm>
            <a:off x="1616969" y="5347840"/>
            <a:ext cx="4929668" cy="369332"/>
          </a:xfrm>
          <a:prstGeom prst="rect">
            <a:avLst/>
          </a:prstGeom>
          <a:noFill/>
        </p:spPr>
        <p:txBody>
          <a:bodyPr wrap="square" rtlCol="0">
            <a:spAutoFit/>
          </a:bodyPr>
          <a:lstStyle/>
          <a:p>
            <a:r>
              <a:rPr kumimoji="1" lang="ja-JP" altLang="en-US" dirty="0"/>
              <a:t>消費者が店舗に対して悪印象を持つとき</a:t>
            </a:r>
          </a:p>
        </p:txBody>
      </p:sp>
      <p:sp>
        <p:nvSpPr>
          <p:cNvPr id="7" name="テキスト ボックス 6">
            <a:extLst>
              <a:ext uri="{FF2B5EF4-FFF2-40B4-BE49-F238E27FC236}">
                <a16:creationId xmlns:a16="http://schemas.microsoft.com/office/drawing/2014/main" id="{44E9AFF3-206B-4A01-AAEA-BA732CE57305}"/>
              </a:ext>
            </a:extLst>
          </p:cNvPr>
          <p:cNvSpPr txBox="1"/>
          <p:nvPr/>
        </p:nvSpPr>
        <p:spPr>
          <a:xfrm>
            <a:off x="911265" y="4824620"/>
            <a:ext cx="5635372" cy="523220"/>
          </a:xfrm>
          <a:prstGeom prst="rect">
            <a:avLst/>
          </a:prstGeom>
          <a:noFill/>
        </p:spPr>
        <p:txBody>
          <a:bodyPr wrap="square" rtlCol="0">
            <a:spAutoFit/>
          </a:bodyPr>
          <a:lstStyle/>
          <a:p>
            <a:r>
              <a:rPr kumimoji="1" lang="ja-JP" altLang="en-US" sz="2800" dirty="0"/>
              <a:t>スイートエリアが狭くなる場合</a:t>
            </a:r>
          </a:p>
        </p:txBody>
      </p:sp>
      <p:sp>
        <p:nvSpPr>
          <p:cNvPr id="9" name="スライド番号プレースホルダー 8">
            <a:extLst>
              <a:ext uri="{FF2B5EF4-FFF2-40B4-BE49-F238E27FC236}">
                <a16:creationId xmlns:a16="http://schemas.microsoft.com/office/drawing/2014/main" id="{A1101E1B-49C0-1343-8B64-7A575CF1E9F2}"/>
              </a:ext>
            </a:extLst>
          </p:cNvPr>
          <p:cNvSpPr>
            <a:spLocks noGrp="1"/>
          </p:cNvSpPr>
          <p:nvPr>
            <p:ph type="sldNum" sz="quarter" idx="8"/>
          </p:nvPr>
        </p:nvSpPr>
        <p:spPr/>
        <p:txBody>
          <a:bodyPr/>
          <a:lstStyle/>
          <a:p>
            <a:pPr lvl="0"/>
            <a:fld id="{3B6B82C3-CCA1-4E3C-85AE-ADEF63AA065E}" type="slidenum">
              <a:rPr lang="en-US" altLang="ja-JP" smtClean="0"/>
              <a:t>19</a:t>
            </a:fld>
            <a:endParaRPr lang="ja-JP" altLang="en-US" dirty="0"/>
          </a:p>
        </p:txBody>
      </p:sp>
    </p:spTree>
    <p:extLst>
      <p:ext uri="{BB962C8B-B14F-4D97-AF65-F5344CB8AC3E}">
        <p14:creationId xmlns:p14="http://schemas.microsoft.com/office/powerpoint/2010/main" val="1367349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DF9256-7835-4827-B049-14EF78213E6C}"/>
              </a:ext>
            </a:extLst>
          </p:cNvPr>
          <p:cNvSpPr>
            <a:spLocks noGrp="1"/>
          </p:cNvSpPr>
          <p:nvPr>
            <p:ph type="title"/>
          </p:nvPr>
        </p:nvSpPr>
        <p:spPr/>
        <p:txBody>
          <a:bodyPr/>
          <a:lstStyle/>
          <a:p>
            <a:r>
              <a:rPr kumimoji="1" lang="ja-JP" altLang="en-US" dirty="0"/>
              <a:t>　目次</a:t>
            </a:r>
          </a:p>
        </p:txBody>
      </p:sp>
      <p:sp>
        <p:nvSpPr>
          <p:cNvPr id="3" name="コンテンツ プレースホルダー 2">
            <a:extLst>
              <a:ext uri="{FF2B5EF4-FFF2-40B4-BE49-F238E27FC236}">
                <a16:creationId xmlns:a16="http://schemas.microsoft.com/office/drawing/2014/main" id="{8A0A9349-C512-4091-9789-638AC5C72D73}"/>
              </a:ext>
            </a:extLst>
          </p:cNvPr>
          <p:cNvSpPr>
            <a:spLocks noGrp="1"/>
          </p:cNvSpPr>
          <p:nvPr>
            <p:ph idx="1"/>
          </p:nvPr>
        </p:nvSpPr>
        <p:spPr/>
        <p:txBody>
          <a:bodyPr/>
          <a:lstStyle/>
          <a:p>
            <a:pPr marL="0" indent="0">
              <a:buNone/>
            </a:pPr>
            <a:r>
              <a:rPr kumimoji="1" lang="ja-JP" altLang="en-US" dirty="0"/>
              <a:t>１．研究概要</a:t>
            </a:r>
            <a:endParaRPr kumimoji="1" lang="en-US" altLang="ja-JP" dirty="0"/>
          </a:p>
          <a:p>
            <a:pPr marL="0" indent="0">
              <a:buNone/>
            </a:pPr>
            <a:r>
              <a:rPr kumimoji="1" lang="ja-JP" altLang="en-US" dirty="0"/>
              <a:t>２．現状分析</a:t>
            </a:r>
            <a:endParaRPr kumimoji="1" lang="en-US" altLang="ja-JP" dirty="0"/>
          </a:p>
          <a:p>
            <a:pPr marL="0" indent="0">
              <a:buNone/>
            </a:pPr>
            <a:r>
              <a:rPr kumimoji="1" lang="ja-JP" altLang="en-US" dirty="0"/>
              <a:t>３．問題意識</a:t>
            </a:r>
            <a:endParaRPr kumimoji="1" lang="en-US" altLang="ja-JP" dirty="0"/>
          </a:p>
          <a:p>
            <a:pPr marL="0" indent="0">
              <a:buNone/>
            </a:pPr>
            <a:r>
              <a:rPr kumimoji="1" lang="ja-JP" altLang="en-US" dirty="0"/>
              <a:t>４．研究目的</a:t>
            </a:r>
            <a:endParaRPr kumimoji="1" lang="en-US" altLang="ja-JP" dirty="0"/>
          </a:p>
          <a:p>
            <a:pPr marL="0" indent="0">
              <a:buNone/>
            </a:pPr>
            <a:r>
              <a:rPr kumimoji="1" lang="ja-JP" altLang="en-US" dirty="0"/>
              <a:t>５．先行研究</a:t>
            </a:r>
            <a:endParaRPr kumimoji="1" lang="en-US" altLang="ja-JP" dirty="0"/>
          </a:p>
          <a:p>
            <a:pPr marL="0" indent="0">
              <a:buNone/>
            </a:pPr>
            <a:r>
              <a:rPr kumimoji="1" lang="ja-JP" altLang="en-US" dirty="0"/>
              <a:t>６．仮説導出</a:t>
            </a:r>
            <a:endParaRPr kumimoji="1" lang="en-US" altLang="ja-JP" dirty="0"/>
          </a:p>
          <a:p>
            <a:pPr marL="0" indent="0">
              <a:buNone/>
            </a:pPr>
            <a:r>
              <a:rPr kumimoji="1" lang="ja-JP" altLang="en-US" dirty="0"/>
              <a:t>７．仮説</a:t>
            </a:r>
            <a:endParaRPr kumimoji="1" lang="en-US" altLang="ja-JP" dirty="0"/>
          </a:p>
          <a:p>
            <a:pPr marL="0" indent="0">
              <a:buNone/>
            </a:pPr>
            <a:r>
              <a:rPr kumimoji="1" lang="ja-JP" altLang="en-US" dirty="0"/>
              <a:t>８．参考文献</a:t>
            </a:r>
            <a:endParaRPr kumimoji="1" lang="en-US" altLang="ja-JP" dirty="0"/>
          </a:p>
          <a:p>
            <a:pPr marL="0" indent="0">
              <a:buNone/>
            </a:pPr>
            <a:endParaRPr kumimoji="1" lang="en-US" altLang="ja-JP" dirty="0"/>
          </a:p>
        </p:txBody>
      </p:sp>
      <p:pic>
        <p:nvPicPr>
          <p:cNvPr id="5" name="グラフィックス 4" descr="ドキュメント">
            <a:extLst>
              <a:ext uri="{FF2B5EF4-FFF2-40B4-BE49-F238E27FC236}">
                <a16:creationId xmlns:a16="http://schemas.microsoft.com/office/drawing/2014/main" id="{8E961ADD-B60C-46B5-AB8C-F337E18A9A7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75287" y="570708"/>
            <a:ext cx="914400" cy="914400"/>
          </a:xfrm>
          <a:prstGeom prst="rect">
            <a:avLst/>
          </a:prstGeom>
        </p:spPr>
      </p:pic>
      <p:sp>
        <p:nvSpPr>
          <p:cNvPr id="4" name="スライド番号プレースホルダー 3">
            <a:extLst>
              <a:ext uri="{FF2B5EF4-FFF2-40B4-BE49-F238E27FC236}">
                <a16:creationId xmlns:a16="http://schemas.microsoft.com/office/drawing/2014/main" id="{2FF368A6-06F6-C94B-ACDC-8172C092968F}"/>
              </a:ext>
            </a:extLst>
          </p:cNvPr>
          <p:cNvSpPr>
            <a:spLocks noGrp="1"/>
          </p:cNvSpPr>
          <p:nvPr>
            <p:ph type="sldNum" sz="quarter" idx="8"/>
          </p:nvPr>
        </p:nvSpPr>
        <p:spPr/>
        <p:txBody>
          <a:bodyPr/>
          <a:lstStyle/>
          <a:p>
            <a:pPr lvl="0"/>
            <a:fld id="{3B6B82C3-CCA1-4E3C-85AE-ADEF63AA065E}" type="slidenum">
              <a:rPr lang="en-US" altLang="ja-JP" smtClean="0"/>
              <a:t>2</a:t>
            </a:fld>
            <a:endParaRPr lang="ja-JP" altLang="en-US" dirty="0"/>
          </a:p>
        </p:txBody>
      </p:sp>
    </p:spTree>
    <p:extLst>
      <p:ext uri="{BB962C8B-B14F-4D97-AF65-F5344CB8AC3E}">
        <p14:creationId xmlns:p14="http://schemas.microsoft.com/office/powerpoint/2010/main" val="23707452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78995FB-F499-4DDE-80BF-FC51CC4F736C}"/>
              </a:ext>
            </a:extLst>
          </p:cNvPr>
          <p:cNvSpPr>
            <a:spLocks noGrp="1"/>
          </p:cNvSpPr>
          <p:nvPr>
            <p:ph type="title"/>
          </p:nvPr>
        </p:nvSpPr>
        <p:spPr/>
        <p:txBody>
          <a:bodyPr/>
          <a:lstStyle/>
          <a:p>
            <a:r>
              <a:rPr kumimoji="1" lang="ja-JP" altLang="en-US" dirty="0"/>
              <a:t>　先行研究</a:t>
            </a:r>
            <a:r>
              <a:rPr kumimoji="1" lang="en-US" altLang="ja-JP" dirty="0"/>
              <a:t>【</a:t>
            </a:r>
            <a:r>
              <a:rPr kumimoji="1" lang="ja-JP" altLang="en-US" dirty="0"/>
              <a:t>空間</a:t>
            </a:r>
            <a:r>
              <a:rPr kumimoji="1" lang="en-US" altLang="ja-JP" dirty="0"/>
              <a:t>】</a:t>
            </a:r>
            <a:endParaRPr kumimoji="1" lang="ja-JP" altLang="en-US" dirty="0"/>
          </a:p>
        </p:txBody>
      </p:sp>
      <p:sp>
        <p:nvSpPr>
          <p:cNvPr id="3" name="コンテンツ プレースホルダー 2">
            <a:extLst>
              <a:ext uri="{FF2B5EF4-FFF2-40B4-BE49-F238E27FC236}">
                <a16:creationId xmlns:a16="http://schemas.microsoft.com/office/drawing/2014/main" id="{111C3B40-7404-4695-A0F8-A8642A024311}"/>
              </a:ext>
            </a:extLst>
          </p:cNvPr>
          <p:cNvSpPr>
            <a:spLocks noGrp="1"/>
          </p:cNvSpPr>
          <p:nvPr>
            <p:ph idx="1"/>
          </p:nvPr>
        </p:nvSpPr>
        <p:spPr/>
        <p:txBody>
          <a:bodyPr>
            <a:normAutofit/>
          </a:bodyPr>
          <a:lstStyle/>
          <a:p>
            <a:r>
              <a:rPr kumimoji="1" lang="ja-JP" altLang="en-US" dirty="0"/>
              <a:t>林（</a:t>
            </a:r>
            <a:r>
              <a:rPr kumimoji="1" lang="en-US" altLang="ja-JP" dirty="0"/>
              <a:t>2009)</a:t>
            </a:r>
          </a:p>
          <a:p>
            <a:endParaRPr kumimoji="1" lang="en-US" altLang="ja-JP" dirty="0"/>
          </a:p>
          <a:p>
            <a:endParaRPr kumimoji="1" lang="en-US" altLang="ja-JP" dirty="0"/>
          </a:p>
          <a:p>
            <a:pPr marL="0" indent="0">
              <a:buNone/>
            </a:pPr>
            <a:endParaRPr kumimoji="1" lang="en-US" altLang="ja-JP" dirty="0"/>
          </a:p>
          <a:p>
            <a:endParaRPr kumimoji="1" lang="en-US" altLang="ja-JP" dirty="0"/>
          </a:p>
          <a:p>
            <a:pPr marL="0" indent="0">
              <a:buNone/>
            </a:pPr>
            <a:endParaRPr kumimoji="1" lang="en-US" altLang="ja-JP" dirty="0"/>
          </a:p>
          <a:p>
            <a:pPr marL="0" indent="0">
              <a:buNone/>
            </a:pPr>
            <a:r>
              <a:rPr kumimoji="1" lang="ja-JP" altLang="en-US" dirty="0"/>
              <a:t>店員の人数が増えるにしたがい、「店員空間」が拡大し、「店員空間」が「客空間」に比して相対的に凌駕すると客に認知されるならば、その「心理的反発」が増す。</a:t>
            </a:r>
            <a:endParaRPr kumimoji="1" lang="en-US" altLang="ja-JP" dirty="0"/>
          </a:p>
          <a:p>
            <a:pPr marL="0" indent="0">
              <a:buNone/>
            </a:pPr>
            <a:endParaRPr kumimoji="1" lang="ja-JP" altLang="en-US" b="1" dirty="0"/>
          </a:p>
        </p:txBody>
      </p:sp>
      <p:graphicFrame>
        <p:nvGraphicFramePr>
          <p:cNvPr id="5" name="図表 4">
            <a:extLst>
              <a:ext uri="{FF2B5EF4-FFF2-40B4-BE49-F238E27FC236}">
                <a16:creationId xmlns:a16="http://schemas.microsoft.com/office/drawing/2014/main" id="{673ECF73-044B-48F2-9B74-9761A56B2D6D}"/>
              </a:ext>
            </a:extLst>
          </p:cNvPr>
          <p:cNvGraphicFramePr/>
          <p:nvPr/>
        </p:nvGraphicFramePr>
        <p:xfrm>
          <a:off x="1702675" y="2430244"/>
          <a:ext cx="5314729" cy="19975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グラフィックス 5" descr="植物">
            <a:extLst>
              <a:ext uri="{FF2B5EF4-FFF2-40B4-BE49-F238E27FC236}">
                <a16:creationId xmlns:a16="http://schemas.microsoft.com/office/drawing/2014/main" id="{182F06C8-2747-4E5E-9A1B-F9C8B2A7865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20361" y="517227"/>
            <a:ext cx="914400" cy="914400"/>
          </a:xfrm>
          <a:prstGeom prst="rect">
            <a:avLst/>
          </a:prstGeom>
          <a:noFill/>
          <a:ln cap="flat">
            <a:noFill/>
          </a:ln>
        </p:spPr>
      </p:pic>
      <p:sp>
        <p:nvSpPr>
          <p:cNvPr id="7" name="スライド番号プレースホルダー 6">
            <a:extLst>
              <a:ext uri="{FF2B5EF4-FFF2-40B4-BE49-F238E27FC236}">
                <a16:creationId xmlns:a16="http://schemas.microsoft.com/office/drawing/2014/main" id="{2C8E8629-1AE8-2046-AED3-8EC700D6992D}"/>
              </a:ext>
            </a:extLst>
          </p:cNvPr>
          <p:cNvSpPr>
            <a:spLocks noGrp="1"/>
          </p:cNvSpPr>
          <p:nvPr>
            <p:ph type="sldNum" sz="quarter" idx="8"/>
          </p:nvPr>
        </p:nvSpPr>
        <p:spPr/>
        <p:txBody>
          <a:bodyPr/>
          <a:lstStyle/>
          <a:p>
            <a:pPr lvl="0"/>
            <a:fld id="{3B6B82C3-CCA1-4E3C-85AE-ADEF63AA065E}" type="slidenum">
              <a:rPr lang="en-US" altLang="ja-JP" smtClean="0"/>
              <a:t>20</a:t>
            </a:fld>
            <a:endParaRPr lang="ja-JP" altLang="en-US" dirty="0"/>
          </a:p>
        </p:txBody>
      </p:sp>
    </p:spTree>
    <p:extLst>
      <p:ext uri="{BB962C8B-B14F-4D97-AF65-F5344CB8AC3E}">
        <p14:creationId xmlns:p14="http://schemas.microsoft.com/office/powerpoint/2010/main" val="25801435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8FC0CC6-E507-406F-9F5D-B1F657F3ACB6}"/>
              </a:ext>
            </a:extLst>
          </p:cNvPr>
          <p:cNvSpPr>
            <a:spLocks noGrp="1"/>
          </p:cNvSpPr>
          <p:nvPr>
            <p:ph type="title"/>
          </p:nvPr>
        </p:nvSpPr>
        <p:spPr/>
        <p:txBody>
          <a:bodyPr/>
          <a:lstStyle/>
          <a:p>
            <a:r>
              <a:rPr kumimoji="1" lang="ja-JP" altLang="en-US" dirty="0"/>
              <a:t>　先行研究</a:t>
            </a:r>
            <a:r>
              <a:rPr kumimoji="1" lang="en-US" altLang="ja-JP" dirty="0"/>
              <a:t>【</a:t>
            </a:r>
            <a:r>
              <a:rPr kumimoji="1" lang="ja-JP" altLang="en-US" dirty="0"/>
              <a:t>感情</a:t>
            </a:r>
            <a:r>
              <a:rPr kumimoji="1" lang="en-US" altLang="ja-JP" dirty="0"/>
              <a:t>】</a:t>
            </a:r>
            <a:endParaRPr kumimoji="1" lang="ja-JP" altLang="en-US" dirty="0"/>
          </a:p>
        </p:txBody>
      </p:sp>
      <p:sp>
        <p:nvSpPr>
          <p:cNvPr id="3" name="コンテンツ プレースホルダー 2">
            <a:extLst>
              <a:ext uri="{FF2B5EF4-FFF2-40B4-BE49-F238E27FC236}">
                <a16:creationId xmlns:a16="http://schemas.microsoft.com/office/drawing/2014/main" id="{5E180FAD-F0EB-4F39-8E81-5EF740223715}"/>
              </a:ext>
            </a:extLst>
          </p:cNvPr>
          <p:cNvSpPr>
            <a:spLocks noGrp="1"/>
          </p:cNvSpPr>
          <p:nvPr>
            <p:ph idx="1"/>
          </p:nvPr>
        </p:nvSpPr>
        <p:spPr/>
        <p:txBody>
          <a:bodyPr/>
          <a:lstStyle/>
          <a:p>
            <a:pPr marL="0" indent="0">
              <a:buNone/>
            </a:pPr>
            <a:r>
              <a:rPr kumimoji="1" lang="ja-JP" altLang="en-US" dirty="0"/>
              <a:t>・心理的反発　（</a:t>
            </a:r>
            <a:r>
              <a:rPr kumimoji="1" lang="en-US" altLang="ja-JP" dirty="0"/>
              <a:t>Brehm</a:t>
            </a:r>
            <a:r>
              <a:rPr kumimoji="1" lang="ja-JP" altLang="en-US" dirty="0"/>
              <a:t>，</a:t>
            </a:r>
            <a:r>
              <a:rPr kumimoji="1" lang="en-US" altLang="ja-JP" dirty="0"/>
              <a:t>1966</a:t>
            </a:r>
            <a:r>
              <a:rPr kumimoji="1" lang="ja-JP" altLang="en-US" dirty="0"/>
              <a:t>）</a:t>
            </a:r>
            <a:endParaRPr kumimoji="1" lang="en-US" altLang="ja-JP" dirty="0"/>
          </a:p>
          <a:p>
            <a:pPr marL="0" indent="0">
              <a:buNone/>
            </a:pPr>
            <a:r>
              <a:rPr kumimoji="1" lang="ja-JP" altLang="en-US" dirty="0"/>
              <a:t>ある行動をとる心構えができていても、自らの意志によってそれを行うのではなく他から強制されてしまうことにより、それに反発して、あえてその行動をとらなくなること</a:t>
            </a:r>
            <a:endParaRPr kumimoji="1" lang="en-US" altLang="ja-JP" dirty="0"/>
          </a:p>
          <a:p>
            <a:pPr marL="0" indent="0">
              <a:buNone/>
            </a:pPr>
            <a:endParaRPr kumimoji="1" lang="en-US" altLang="ja-JP" dirty="0"/>
          </a:p>
          <a:p>
            <a:pPr marL="0" indent="0">
              <a:buNone/>
            </a:pPr>
            <a:endParaRPr kumimoji="1" lang="ja-JP" altLang="en-US" dirty="0"/>
          </a:p>
        </p:txBody>
      </p:sp>
      <p:pic>
        <p:nvPicPr>
          <p:cNvPr id="4" name="グラフィックス 3" descr="植物">
            <a:extLst>
              <a:ext uri="{FF2B5EF4-FFF2-40B4-BE49-F238E27FC236}">
                <a16:creationId xmlns:a16="http://schemas.microsoft.com/office/drawing/2014/main" id="{742A3D6E-6B57-4FE9-A0E2-36A608E2CA7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0361" y="517227"/>
            <a:ext cx="914400" cy="914400"/>
          </a:xfrm>
          <a:prstGeom prst="rect">
            <a:avLst/>
          </a:prstGeom>
          <a:noFill/>
          <a:ln cap="flat">
            <a:noFill/>
          </a:ln>
        </p:spPr>
      </p:pic>
      <p:sp>
        <p:nvSpPr>
          <p:cNvPr id="6" name="スライド番号プレースホルダー 5">
            <a:extLst>
              <a:ext uri="{FF2B5EF4-FFF2-40B4-BE49-F238E27FC236}">
                <a16:creationId xmlns:a16="http://schemas.microsoft.com/office/drawing/2014/main" id="{121FFDE8-B3B8-5A45-965C-49D571EF8ED7}"/>
              </a:ext>
            </a:extLst>
          </p:cNvPr>
          <p:cNvSpPr>
            <a:spLocks noGrp="1"/>
          </p:cNvSpPr>
          <p:nvPr>
            <p:ph type="sldNum" sz="quarter" idx="8"/>
          </p:nvPr>
        </p:nvSpPr>
        <p:spPr/>
        <p:txBody>
          <a:bodyPr/>
          <a:lstStyle/>
          <a:p>
            <a:pPr lvl="0"/>
            <a:fld id="{3B6B82C3-CCA1-4E3C-85AE-ADEF63AA065E}" type="slidenum">
              <a:rPr lang="en-US" altLang="ja-JP" smtClean="0"/>
              <a:t>21</a:t>
            </a:fld>
            <a:endParaRPr lang="ja-JP" altLang="en-US" dirty="0"/>
          </a:p>
        </p:txBody>
      </p:sp>
    </p:spTree>
    <p:extLst>
      <p:ext uri="{BB962C8B-B14F-4D97-AF65-F5344CB8AC3E}">
        <p14:creationId xmlns:p14="http://schemas.microsoft.com/office/powerpoint/2010/main" val="6073203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90FB4E3-0192-46F1-9898-3EB785525504}"/>
              </a:ext>
            </a:extLst>
          </p:cNvPr>
          <p:cNvSpPr>
            <a:spLocks noGrp="1"/>
          </p:cNvSpPr>
          <p:nvPr>
            <p:ph type="title"/>
          </p:nvPr>
        </p:nvSpPr>
        <p:spPr/>
        <p:txBody>
          <a:bodyPr/>
          <a:lstStyle/>
          <a:p>
            <a:r>
              <a:rPr kumimoji="1" lang="ja-JP" altLang="en-US" dirty="0"/>
              <a:t>仮説１</a:t>
            </a:r>
          </a:p>
        </p:txBody>
      </p:sp>
      <p:sp>
        <p:nvSpPr>
          <p:cNvPr id="10" name="コンテンツ プレースホルダー 9">
            <a:extLst>
              <a:ext uri="{FF2B5EF4-FFF2-40B4-BE49-F238E27FC236}">
                <a16:creationId xmlns:a16="http://schemas.microsoft.com/office/drawing/2014/main" id="{E78F42F7-2DD2-4CC9-9AE7-9A8C2C0FB0A3}"/>
              </a:ext>
            </a:extLst>
          </p:cNvPr>
          <p:cNvSpPr>
            <a:spLocks noGrp="1"/>
          </p:cNvSpPr>
          <p:nvPr>
            <p:ph idx="1"/>
          </p:nvPr>
        </p:nvSpPr>
        <p:spPr>
          <a:xfrm>
            <a:off x="1783702" y="2277233"/>
            <a:ext cx="8473751" cy="3483526"/>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kumimoji="1" lang="ja-JP" altLang="en-US" sz="2400" dirty="0">
                <a:solidFill>
                  <a:schemeClr val="tx1"/>
                </a:solidFill>
              </a:rPr>
              <a:t>店員空間が客空間よりも広くなると、時間的スイートエリアが広がる。</a:t>
            </a:r>
          </a:p>
        </p:txBody>
      </p:sp>
      <p:sp>
        <p:nvSpPr>
          <p:cNvPr id="3" name="スライド番号プレースホルダー 2">
            <a:extLst>
              <a:ext uri="{FF2B5EF4-FFF2-40B4-BE49-F238E27FC236}">
                <a16:creationId xmlns:a16="http://schemas.microsoft.com/office/drawing/2014/main" id="{B3EBFCF1-97C1-1F44-A80F-67437DA41F07}"/>
              </a:ext>
            </a:extLst>
          </p:cNvPr>
          <p:cNvSpPr>
            <a:spLocks noGrp="1"/>
          </p:cNvSpPr>
          <p:nvPr>
            <p:ph type="sldNum" sz="quarter" idx="8"/>
          </p:nvPr>
        </p:nvSpPr>
        <p:spPr/>
        <p:txBody>
          <a:bodyPr/>
          <a:lstStyle/>
          <a:p>
            <a:pPr lvl="0"/>
            <a:fld id="{3B6B82C3-CCA1-4E3C-85AE-ADEF63AA065E}" type="slidenum">
              <a:rPr lang="en-US" altLang="ja-JP" smtClean="0"/>
              <a:t>22</a:t>
            </a:fld>
            <a:endParaRPr lang="ja-JP" altLang="en-US" dirty="0"/>
          </a:p>
        </p:txBody>
      </p:sp>
    </p:spTree>
    <p:extLst>
      <p:ext uri="{BB962C8B-B14F-4D97-AF65-F5344CB8AC3E}">
        <p14:creationId xmlns:p14="http://schemas.microsoft.com/office/powerpoint/2010/main" val="4834503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3C6F97-D7E1-48BD-AB27-08BD9D46E506}"/>
              </a:ext>
            </a:extLst>
          </p:cNvPr>
          <p:cNvSpPr>
            <a:spLocks noGrp="1"/>
          </p:cNvSpPr>
          <p:nvPr>
            <p:ph type="title"/>
          </p:nvPr>
        </p:nvSpPr>
        <p:spPr/>
        <p:txBody>
          <a:bodyPr/>
          <a:lstStyle/>
          <a:p>
            <a:r>
              <a:rPr kumimoji="1" lang="ja-JP" altLang="en-US" dirty="0"/>
              <a:t>　先行研究</a:t>
            </a:r>
            <a:r>
              <a:rPr kumimoji="1" lang="en-US" altLang="ja-JP" dirty="0"/>
              <a:t>【</a:t>
            </a:r>
            <a:r>
              <a:rPr kumimoji="1" lang="ja-JP" altLang="en-US" dirty="0"/>
              <a:t>対人</a:t>
            </a:r>
            <a:r>
              <a:rPr kumimoji="1" lang="en-US" altLang="ja-JP" dirty="0"/>
              <a:t>】</a:t>
            </a:r>
            <a:endParaRPr kumimoji="1" lang="ja-JP" altLang="en-US" dirty="0"/>
          </a:p>
        </p:txBody>
      </p:sp>
      <p:sp>
        <p:nvSpPr>
          <p:cNvPr id="3" name="コンテンツ プレースホルダー 2">
            <a:extLst>
              <a:ext uri="{FF2B5EF4-FFF2-40B4-BE49-F238E27FC236}">
                <a16:creationId xmlns:a16="http://schemas.microsoft.com/office/drawing/2014/main" id="{E04A00FD-5BFE-4A17-8563-C078B4DD1B7C}"/>
              </a:ext>
            </a:extLst>
          </p:cNvPr>
          <p:cNvSpPr>
            <a:spLocks noGrp="1"/>
          </p:cNvSpPr>
          <p:nvPr>
            <p:ph idx="1"/>
          </p:nvPr>
        </p:nvSpPr>
        <p:spPr/>
        <p:txBody>
          <a:bodyPr/>
          <a:lstStyle/>
          <a:p>
            <a:pPr marL="0" indent="0">
              <a:buNone/>
            </a:pPr>
            <a:r>
              <a:rPr kumimoji="1" lang="ja-JP" altLang="en-US" dirty="0"/>
              <a:t>・社会的インパクト理論（</a:t>
            </a:r>
            <a:r>
              <a:rPr kumimoji="1" lang="en-US" altLang="ja-JP" dirty="0" err="1"/>
              <a:t>Latanē</a:t>
            </a:r>
            <a:r>
              <a:rPr kumimoji="1" lang="ja-JP" altLang="en-US" dirty="0"/>
              <a:t>，</a:t>
            </a:r>
            <a:r>
              <a:rPr kumimoji="1" lang="en-US" altLang="ja-JP" dirty="0"/>
              <a:t>1981</a:t>
            </a:r>
            <a:r>
              <a:rPr kumimoji="1" lang="ja-JP" altLang="en-US" dirty="0"/>
              <a:t>）</a:t>
            </a:r>
            <a:endParaRPr kumimoji="1" lang="en-US" altLang="ja-JP" dirty="0"/>
          </a:p>
          <a:p>
            <a:pPr marL="0" indent="0">
              <a:buNone/>
            </a:pPr>
            <a:r>
              <a:rPr kumimoji="1" lang="ja-JP" altLang="en-US" dirty="0"/>
              <a:t>多数の人が居合わせることによるリスクの分散</a:t>
            </a:r>
            <a:endParaRPr kumimoji="1" lang="en-US" altLang="ja-JP" dirty="0"/>
          </a:p>
          <a:p>
            <a:pPr marL="0" indent="0">
              <a:buNone/>
            </a:pPr>
            <a:endParaRPr kumimoji="1" lang="en-US" altLang="ja-JP" dirty="0"/>
          </a:p>
          <a:p>
            <a:pPr marL="0" indent="0">
              <a:buNone/>
            </a:pPr>
            <a:endParaRPr kumimoji="1" lang="en-US" altLang="ja-JP" dirty="0"/>
          </a:p>
          <a:p>
            <a:pPr marL="0" indent="0">
              <a:buNone/>
            </a:pPr>
            <a:r>
              <a:rPr kumimoji="1" lang="ja-JP" altLang="en-US" sz="2400" dirty="0"/>
              <a:t>店内に多数の客が居合わせているとき接客によるリスクが分散される</a:t>
            </a:r>
          </a:p>
        </p:txBody>
      </p:sp>
      <p:cxnSp>
        <p:nvCxnSpPr>
          <p:cNvPr id="5" name="直線矢印コネクタ 4">
            <a:extLst>
              <a:ext uri="{FF2B5EF4-FFF2-40B4-BE49-F238E27FC236}">
                <a16:creationId xmlns:a16="http://schemas.microsoft.com/office/drawing/2014/main" id="{8C2BFF1E-C1FE-4CB7-96EE-37306DE84257}"/>
              </a:ext>
            </a:extLst>
          </p:cNvPr>
          <p:cNvCxnSpPr>
            <a:cxnSpLocks/>
          </p:cNvCxnSpPr>
          <p:nvPr/>
        </p:nvCxnSpPr>
        <p:spPr>
          <a:xfrm>
            <a:off x="3380041" y="3140233"/>
            <a:ext cx="0" cy="40990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7" name="グラフィックス 6" descr="植物">
            <a:extLst>
              <a:ext uri="{FF2B5EF4-FFF2-40B4-BE49-F238E27FC236}">
                <a16:creationId xmlns:a16="http://schemas.microsoft.com/office/drawing/2014/main" id="{24600722-B595-4FD2-8968-9F12CC19636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20361" y="517227"/>
            <a:ext cx="914400" cy="914400"/>
          </a:xfrm>
          <a:prstGeom prst="rect">
            <a:avLst/>
          </a:prstGeom>
          <a:noFill/>
          <a:ln cap="flat">
            <a:noFill/>
          </a:ln>
        </p:spPr>
      </p:pic>
      <p:sp>
        <p:nvSpPr>
          <p:cNvPr id="4" name="スライド番号プレースホルダー 3">
            <a:extLst>
              <a:ext uri="{FF2B5EF4-FFF2-40B4-BE49-F238E27FC236}">
                <a16:creationId xmlns:a16="http://schemas.microsoft.com/office/drawing/2014/main" id="{491B55A7-9BE2-DD41-878A-EA028E3B9BF5}"/>
              </a:ext>
            </a:extLst>
          </p:cNvPr>
          <p:cNvSpPr>
            <a:spLocks noGrp="1"/>
          </p:cNvSpPr>
          <p:nvPr>
            <p:ph type="sldNum" sz="quarter" idx="8"/>
          </p:nvPr>
        </p:nvSpPr>
        <p:spPr/>
        <p:txBody>
          <a:bodyPr/>
          <a:lstStyle/>
          <a:p>
            <a:pPr lvl="0"/>
            <a:fld id="{3B6B82C3-CCA1-4E3C-85AE-ADEF63AA065E}" type="slidenum">
              <a:rPr lang="en-US" altLang="ja-JP" smtClean="0"/>
              <a:t>23</a:t>
            </a:fld>
            <a:endParaRPr lang="ja-JP" altLang="en-US" dirty="0"/>
          </a:p>
        </p:txBody>
      </p:sp>
    </p:spTree>
    <p:extLst>
      <p:ext uri="{BB962C8B-B14F-4D97-AF65-F5344CB8AC3E}">
        <p14:creationId xmlns:p14="http://schemas.microsoft.com/office/powerpoint/2010/main" val="29489198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90FB4E3-0192-46F1-9898-3EB785525504}"/>
              </a:ext>
            </a:extLst>
          </p:cNvPr>
          <p:cNvSpPr>
            <a:spLocks noGrp="1"/>
          </p:cNvSpPr>
          <p:nvPr>
            <p:ph type="title"/>
          </p:nvPr>
        </p:nvSpPr>
        <p:spPr/>
        <p:txBody>
          <a:bodyPr/>
          <a:lstStyle/>
          <a:p>
            <a:r>
              <a:rPr kumimoji="1" lang="ja-JP" altLang="en-US" dirty="0"/>
              <a:t>仮説２</a:t>
            </a:r>
          </a:p>
        </p:txBody>
      </p:sp>
      <p:sp>
        <p:nvSpPr>
          <p:cNvPr id="4" name="四角形: 角を丸くする 3">
            <a:extLst>
              <a:ext uri="{FF2B5EF4-FFF2-40B4-BE49-F238E27FC236}">
                <a16:creationId xmlns:a16="http://schemas.microsoft.com/office/drawing/2014/main" id="{CF402990-6B1D-488F-93B0-51A1A7331A8E}"/>
              </a:ext>
            </a:extLst>
          </p:cNvPr>
          <p:cNvSpPr/>
          <p:nvPr/>
        </p:nvSpPr>
        <p:spPr>
          <a:xfrm>
            <a:off x="838203" y="2855167"/>
            <a:ext cx="10912148" cy="1704392"/>
          </a:xfrm>
          <a:prstGeom prst="round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コンテンツ プレースホルダー 2">
            <a:extLst>
              <a:ext uri="{FF2B5EF4-FFF2-40B4-BE49-F238E27FC236}">
                <a16:creationId xmlns:a16="http://schemas.microsoft.com/office/drawing/2014/main" id="{280656BE-60C9-42AC-B534-C41EC59E2B48}"/>
              </a:ext>
            </a:extLst>
          </p:cNvPr>
          <p:cNvSpPr>
            <a:spLocks noGrp="1"/>
          </p:cNvSpPr>
          <p:nvPr>
            <p:ph idx="1"/>
          </p:nvPr>
        </p:nvSpPr>
        <p:spPr>
          <a:xfrm>
            <a:off x="1136777" y="3093328"/>
            <a:ext cx="10515600" cy="4351336"/>
          </a:xfrm>
        </p:spPr>
        <p:txBody>
          <a:bodyPr/>
          <a:lstStyle/>
          <a:p>
            <a:endParaRPr kumimoji="1" lang="en-US" altLang="ja-JP" dirty="0"/>
          </a:p>
          <a:p>
            <a:pPr marL="0" indent="0">
              <a:buNone/>
            </a:pPr>
            <a:r>
              <a:rPr kumimoji="1" lang="ja-JP" altLang="en-US" dirty="0"/>
              <a:t>店内に客が多数居合わせている場合、時間的スイートエリアが広がる</a:t>
            </a:r>
          </a:p>
        </p:txBody>
      </p:sp>
      <p:sp>
        <p:nvSpPr>
          <p:cNvPr id="5" name="スライド番号プレースホルダー 4">
            <a:extLst>
              <a:ext uri="{FF2B5EF4-FFF2-40B4-BE49-F238E27FC236}">
                <a16:creationId xmlns:a16="http://schemas.microsoft.com/office/drawing/2014/main" id="{15EBC987-34C8-8840-8A31-7C9F7E08A2B0}"/>
              </a:ext>
            </a:extLst>
          </p:cNvPr>
          <p:cNvSpPr>
            <a:spLocks noGrp="1"/>
          </p:cNvSpPr>
          <p:nvPr>
            <p:ph type="sldNum" sz="quarter" idx="8"/>
          </p:nvPr>
        </p:nvSpPr>
        <p:spPr/>
        <p:txBody>
          <a:bodyPr/>
          <a:lstStyle/>
          <a:p>
            <a:pPr lvl="0"/>
            <a:fld id="{3B6B82C3-CCA1-4E3C-85AE-ADEF63AA065E}" type="slidenum">
              <a:rPr lang="en-US" altLang="ja-JP" smtClean="0"/>
              <a:t>24</a:t>
            </a:fld>
            <a:endParaRPr lang="ja-JP" altLang="en-US" dirty="0"/>
          </a:p>
        </p:txBody>
      </p:sp>
    </p:spTree>
    <p:extLst>
      <p:ext uri="{BB962C8B-B14F-4D97-AF65-F5344CB8AC3E}">
        <p14:creationId xmlns:p14="http://schemas.microsoft.com/office/powerpoint/2010/main" val="19741930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name="Slide14">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C6D06-7D73-443B-949E-0BE20EA936A8}"/>
              </a:ext>
            </a:extLst>
          </p:cNvPr>
          <p:cNvSpPr txBox="1">
            <a:spLocks noGrp="1"/>
          </p:cNvSpPr>
          <p:nvPr>
            <p:ph type="title"/>
          </p:nvPr>
        </p:nvSpPr>
        <p:spPr>
          <a:xfrm>
            <a:off x="1913464" y="365129"/>
            <a:ext cx="9440329" cy="1325559"/>
          </a:xfrm>
        </p:spPr>
        <p:txBody>
          <a:bodyPr/>
          <a:lstStyle/>
          <a:p>
            <a:pPr lvl="0"/>
            <a:r>
              <a:rPr lang="ja-JP" altLang="en-US" dirty="0"/>
              <a:t>先行研究</a:t>
            </a:r>
            <a:r>
              <a:rPr lang="ja-JP" dirty="0"/>
              <a:t>　　</a:t>
            </a:r>
          </a:p>
        </p:txBody>
      </p:sp>
      <p:sp>
        <p:nvSpPr>
          <p:cNvPr id="3" name="コンテンツ プレースホルダー 2">
            <a:extLst>
              <a:ext uri="{FF2B5EF4-FFF2-40B4-BE49-F238E27FC236}">
                <a16:creationId xmlns:a16="http://schemas.microsoft.com/office/drawing/2014/main" id="{BC826368-237B-4F61-A98C-FBC00D76D570}"/>
              </a:ext>
            </a:extLst>
          </p:cNvPr>
          <p:cNvSpPr txBox="1">
            <a:spLocks noGrp="1"/>
          </p:cNvSpPr>
          <p:nvPr>
            <p:ph idx="1"/>
          </p:nvPr>
        </p:nvSpPr>
        <p:spPr>
          <a:xfrm>
            <a:off x="1039091" y="1495580"/>
            <a:ext cx="10630615" cy="4249882"/>
          </a:xfrm>
        </p:spPr>
        <p:txBody>
          <a:bodyPr>
            <a:normAutofit fontScale="85000" lnSpcReduction="10000"/>
          </a:bodyPr>
          <a:lstStyle/>
          <a:p>
            <a:pPr marL="0" lvl="0" indent="0">
              <a:buNone/>
            </a:pPr>
            <a:r>
              <a:rPr lang="ja-JP" sz="2400" dirty="0"/>
              <a:t>非計画購買規定要因の究明　</a:t>
            </a:r>
            <a:r>
              <a:rPr lang="en-US" sz="2000" dirty="0"/>
              <a:t>  </a:t>
            </a:r>
          </a:p>
          <a:p>
            <a:pPr marL="0" lvl="0" indent="0">
              <a:buNone/>
            </a:pPr>
            <a:r>
              <a:rPr lang="ja-JP" sz="2000" dirty="0"/>
              <a:t>森田大英</a:t>
            </a:r>
            <a:r>
              <a:rPr lang="ja-JP" altLang="en-US" sz="2000" dirty="0"/>
              <a:t>（</a:t>
            </a:r>
            <a:r>
              <a:rPr lang="en-US" sz="2000" dirty="0"/>
              <a:t>2006</a:t>
            </a:r>
            <a:r>
              <a:rPr lang="ja-JP" altLang="en-US" sz="2000" dirty="0"/>
              <a:t>）</a:t>
            </a:r>
            <a:r>
              <a:rPr lang="en-US" altLang="ja-JP" sz="2000" dirty="0"/>
              <a:t>『</a:t>
            </a:r>
            <a:r>
              <a:rPr lang="ja-JP" altLang="en-US" sz="2000" dirty="0"/>
              <a:t>東京学芸大学教育学部　久保和一研究室第一卒業論文</a:t>
            </a:r>
            <a:r>
              <a:rPr lang="en-US" altLang="ja-JP" sz="2000" dirty="0"/>
              <a:t>』</a:t>
            </a:r>
            <a:endParaRPr lang="en-US" sz="2400" dirty="0"/>
          </a:p>
          <a:p>
            <a:pPr marL="45720" lvl="0" indent="0">
              <a:buNone/>
            </a:pPr>
            <a:r>
              <a:rPr lang="ja-JP" altLang="en-US" sz="2400" dirty="0"/>
              <a:t>→</a:t>
            </a:r>
            <a:r>
              <a:rPr lang="ja-JP" sz="2400" dirty="0"/>
              <a:t>どのような店舗属性が非計画購買に影響を与えるのかを研究</a:t>
            </a:r>
            <a:endParaRPr lang="en-US" sz="2400" dirty="0"/>
          </a:p>
          <a:p>
            <a:pPr marL="45720" lvl="0" indent="0">
              <a:buNone/>
            </a:pPr>
            <a:r>
              <a:rPr lang="ja-JP" sz="2400" dirty="0"/>
              <a:t>　服の購買についてを調査（対象は大学生）</a:t>
            </a:r>
            <a:endParaRPr lang="en-US" sz="2400" dirty="0"/>
          </a:p>
          <a:p>
            <a:pPr marL="45720" lvl="0" indent="0">
              <a:buNone/>
            </a:pPr>
            <a:r>
              <a:rPr lang="ja-JP" sz="2400" dirty="0"/>
              <a:t>　店員の接客は低関与の消費者に対して</a:t>
            </a:r>
            <a:r>
              <a:rPr lang="ja-JP" altLang="en-US" sz="2400" dirty="0"/>
              <a:t>非計画購買</a:t>
            </a:r>
            <a:r>
              <a:rPr lang="ja-JP" sz="2400" dirty="0"/>
              <a:t>を</a:t>
            </a:r>
            <a:r>
              <a:rPr lang="ja-JP" altLang="en-US" sz="2400" dirty="0"/>
              <a:t>阻害する</a:t>
            </a:r>
            <a:endParaRPr lang="en-US" altLang="ja-JP" sz="2400" dirty="0"/>
          </a:p>
          <a:p>
            <a:pPr marL="45720" lvl="0" indent="0">
              <a:buNone/>
            </a:pPr>
            <a:endParaRPr lang="en-US" altLang="ja-JP" sz="2400" dirty="0"/>
          </a:p>
          <a:p>
            <a:pPr marL="0" lvl="0" indent="0">
              <a:buNone/>
            </a:pPr>
            <a:r>
              <a:rPr lang="ja-JP" altLang="ja-JP" sz="2400" dirty="0"/>
              <a:t>顧客の気まずさ</a:t>
            </a:r>
            <a:r>
              <a:rPr lang="en-US" altLang="ja-JP" sz="2400" dirty="0"/>
              <a:t> : </a:t>
            </a:r>
            <a:r>
              <a:rPr lang="ja-JP" altLang="ja-JP" sz="2400" dirty="0"/>
              <a:t>リレーションシップ・マーケティング のジレンマ</a:t>
            </a:r>
            <a:endParaRPr lang="en-US" altLang="ja-JP" sz="2400" dirty="0"/>
          </a:p>
          <a:p>
            <a:pPr marL="0" lvl="0" indent="0">
              <a:buNone/>
            </a:pPr>
            <a:r>
              <a:rPr lang="ja-JP" altLang="ja-JP" sz="2000" dirty="0"/>
              <a:t>高銘鴻</a:t>
            </a:r>
            <a:r>
              <a:rPr lang="en-US" altLang="ja-JP" sz="2000" dirty="0"/>
              <a:t>(2011) </a:t>
            </a:r>
            <a:r>
              <a:rPr lang="en-US" altLang="ja-JP" sz="2400" dirty="0"/>
              <a:t>『</a:t>
            </a:r>
            <a:r>
              <a:rPr lang="ja-JP" altLang="en-US" sz="2400" dirty="0"/>
              <a:t>平成</a:t>
            </a:r>
            <a:r>
              <a:rPr lang="en-US" altLang="ja-JP" sz="2400" dirty="0"/>
              <a:t>22</a:t>
            </a:r>
            <a:r>
              <a:rPr lang="ja-JP" altLang="en-US" sz="2400" dirty="0"/>
              <a:t>年度博士学位論文</a:t>
            </a:r>
            <a:r>
              <a:rPr lang="en-US" altLang="ja-JP" sz="2400" dirty="0"/>
              <a:t>』</a:t>
            </a:r>
            <a:endParaRPr lang="en-US" altLang="ja-JP" sz="1800" dirty="0"/>
          </a:p>
          <a:p>
            <a:pPr marL="0" lvl="0" indent="0">
              <a:buNone/>
            </a:pPr>
            <a:r>
              <a:rPr lang="ja-JP" altLang="en-US" sz="2400" dirty="0"/>
              <a:t>→</a:t>
            </a:r>
            <a:r>
              <a:rPr lang="ja-JP" altLang="ja-JP" sz="2400" dirty="0"/>
              <a:t>親切な接客サービスは顧客の再来店意図を向上すると伴に顧客の気まずさという不愉快</a:t>
            </a:r>
            <a:r>
              <a:rPr lang="ja-JP" altLang="en-US" sz="2400" dirty="0"/>
              <a:t>　　　　　　　　　　　　　　　　　　　</a:t>
            </a:r>
            <a:r>
              <a:rPr lang="en-US" altLang="ja-JP" sz="2400" dirty="0"/>
              <a:t>  </a:t>
            </a:r>
            <a:r>
              <a:rPr lang="ja-JP" altLang="en-US" sz="2400" dirty="0"/>
              <a:t>　</a:t>
            </a:r>
            <a:r>
              <a:rPr lang="ja-JP" altLang="ja-JP" sz="2400" dirty="0"/>
              <a:t>な感情を引き起こして、再来店意図を抑える。</a:t>
            </a:r>
          </a:p>
          <a:p>
            <a:pPr marL="0" lvl="0" indent="0">
              <a:buNone/>
            </a:pPr>
            <a:r>
              <a:rPr lang="ja-JP" altLang="en-US" sz="2400" dirty="0"/>
              <a:t>　</a:t>
            </a:r>
            <a:r>
              <a:rPr lang="ja-JP" altLang="ja-JP" sz="2400" dirty="0"/>
              <a:t>親切な接客サービス・パフォーマンスは顧客の不愉快な感情を起こす可能性がある。</a:t>
            </a:r>
          </a:p>
          <a:p>
            <a:pPr marL="45720" lvl="0" indent="0">
              <a:buNone/>
            </a:pPr>
            <a:endParaRPr lang="en-US" sz="2400" dirty="0"/>
          </a:p>
          <a:p>
            <a:pPr marL="45720" lvl="0" indent="0">
              <a:buNone/>
            </a:pPr>
            <a:endParaRPr lang="en-US" sz="2000" dirty="0">
              <a:highlight>
                <a:srgbClr val="FFFF00"/>
              </a:highlight>
            </a:endParaRPr>
          </a:p>
        </p:txBody>
      </p:sp>
      <p:sp>
        <p:nvSpPr>
          <p:cNvPr id="4" name="角丸四角形 3">
            <a:extLst>
              <a:ext uri="{FF2B5EF4-FFF2-40B4-BE49-F238E27FC236}">
                <a16:creationId xmlns:a16="http://schemas.microsoft.com/office/drawing/2014/main" id="{7F3F203E-18D7-4E49-887B-35CD0882FA2B}"/>
              </a:ext>
            </a:extLst>
          </p:cNvPr>
          <p:cNvSpPr/>
          <p:nvPr/>
        </p:nvSpPr>
        <p:spPr>
          <a:xfrm>
            <a:off x="3483564" y="5745462"/>
            <a:ext cx="5224872" cy="86170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DAE3F3"/>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2400" b="0" i="0" u="none" strike="noStrike" kern="1200" cap="none" spc="0" baseline="0" dirty="0">
                <a:solidFill>
                  <a:srgbClr val="000000"/>
                </a:solidFill>
                <a:uFillTx/>
                <a:latin typeface="游ゴシック"/>
                <a:ea typeface="游ゴシック" pitchFamily="34"/>
              </a:rPr>
              <a:t>積極的な接客に否定的</a:t>
            </a:r>
            <a:endParaRPr lang="en-US" sz="2400" b="0" i="0" u="none" strike="noStrike" kern="1200" cap="none" spc="0" baseline="0" dirty="0">
              <a:solidFill>
                <a:srgbClr val="000000"/>
              </a:solidFill>
              <a:uFillTx/>
              <a:latin typeface="游ゴシック"/>
              <a:ea typeface="游ゴシック" pitchFamily="34"/>
            </a:endParaRPr>
          </a:p>
        </p:txBody>
      </p:sp>
      <p:pic>
        <p:nvPicPr>
          <p:cNvPr id="5" name="Graphic 6">
            <a:extLst>
              <a:ext uri="{FF2B5EF4-FFF2-40B4-BE49-F238E27FC236}">
                <a16:creationId xmlns:a16="http://schemas.microsoft.com/office/drawing/2014/main" id="{6DF49F7C-53B1-4A10-9EDB-C08FD8F402B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5573" y="446809"/>
            <a:ext cx="914400" cy="914400"/>
          </a:xfrm>
          <a:prstGeom prst="rect">
            <a:avLst/>
          </a:prstGeom>
          <a:noFill/>
          <a:ln cap="flat">
            <a:noFill/>
          </a:ln>
        </p:spPr>
      </p:pic>
      <p:sp>
        <p:nvSpPr>
          <p:cNvPr id="6" name="スライド番号プレースホルダー 5">
            <a:extLst>
              <a:ext uri="{FF2B5EF4-FFF2-40B4-BE49-F238E27FC236}">
                <a16:creationId xmlns:a16="http://schemas.microsoft.com/office/drawing/2014/main" id="{F91F7E18-5C7B-7D4D-A14F-8D6D2FA24D30}"/>
              </a:ext>
            </a:extLst>
          </p:cNvPr>
          <p:cNvSpPr>
            <a:spLocks noGrp="1"/>
          </p:cNvSpPr>
          <p:nvPr>
            <p:ph type="sldNum" sz="quarter" idx="8"/>
          </p:nvPr>
        </p:nvSpPr>
        <p:spPr/>
        <p:txBody>
          <a:bodyPr/>
          <a:lstStyle/>
          <a:p>
            <a:pPr lvl="0"/>
            <a:fld id="{3B6B82C3-CCA1-4E3C-85AE-ADEF63AA065E}" type="slidenum">
              <a:rPr lang="en-US" altLang="ja-JP" smtClean="0"/>
              <a:t>25</a:t>
            </a:fld>
            <a:endParaRPr lang="ja-JP"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name="Slide3">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1E0925-50E1-4FD7-9EED-75F9E803540E}"/>
              </a:ext>
            </a:extLst>
          </p:cNvPr>
          <p:cNvSpPr txBox="1">
            <a:spLocks noGrp="1"/>
          </p:cNvSpPr>
          <p:nvPr>
            <p:ph type="title"/>
          </p:nvPr>
        </p:nvSpPr>
        <p:spPr>
          <a:xfrm>
            <a:off x="1523993" y="500057"/>
            <a:ext cx="9546774" cy="1325559"/>
          </a:xfrm>
        </p:spPr>
        <p:txBody>
          <a:bodyPr/>
          <a:lstStyle/>
          <a:p>
            <a:pPr lvl="0"/>
            <a:r>
              <a:rPr lang="ja-JP" dirty="0"/>
              <a:t>参考文献</a:t>
            </a:r>
          </a:p>
        </p:txBody>
      </p:sp>
      <p:sp>
        <p:nvSpPr>
          <p:cNvPr id="3" name="コンテンツ プレースホルダー 2">
            <a:extLst>
              <a:ext uri="{FF2B5EF4-FFF2-40B4-BE49-F238E27FC236}">
                <a16:creationId xmlns:a16="http://schemas.microsoft.com/office/drawing/2014/main" id="{3998E93D-62C2-4C7B-B9FA-5032AFF2D08D}"/>
              </a:ext>
            </a:extLst>
          </p:cNvPr>
          <p:cNvSpPr txBox="1">
            <a:spLocks noGrp="1"/>
          </p:cNvSpPr>
          <p:nvPr>
            <p:ph idx="1"/>
          </p:nvPr>
        </p:nvSpPr>
        <p:spPr>
          <a:xfrm>
            <a:off x="838203" y="1825627"/>
            <a:ext cx="10918374" cy="4667253"/>
          </a:xfrm>
        </p:spPr>
        <p:txBody>
          <a:bodyPr>
            <a:normAutofit/>
          </a:bodyPr>
          <a:lstStyle/>
          <a:p>
            <a:pPr marL="0" lvl="0" indent="0">
              <a:buNone/>
            </a:pPr>
            <a:r>
              <a:rPr lang="ja-JP" altLang="en-US" sz="1400" dirty="0"/>
              <a:t>・</a:t>
            </a:r>
            <a:r>
              <a:rPr lang="ja-JP" altLang="ja-JP" sz="1400" dirty="0"/>
              <a:t>須永努</a:t>
            </a:r>
            <a:r>
              <a:rPr lang="ja-JP" altLang="en-US" sz="1400" dirty="0"/>
              <a:t>、</a:t>
            </a:r>
            <a:r>
              <a:rPr lang="ja-JP" altLang="ja-JP" sz="1400" dirty="0"/>
              <a:t>恩藏直人</a:t>
            </a:r>
            <a:r>
              <a:rPr lang="en-US" altLang="ja-JP" sz="1400" dirty="0"/>
              <a:t>(2008)</a:t>
            </a:r>
            <a:r>
              <a:rPr lang="ja-JP" altLang="en-US" sz="1400" dirty="0"/>
              <a:t>「</a:t>
            </a:r>
            <a:r>
              <a:rPr lang="ja-JP" sz="1400" dirty="0"/>
              <a:t>消費者のスイートスポットと購買プロセス満足度</a:t>
            </a:r>
            <a:r>
              <a:rPr lang="ja-JP" altLang="en-US" sz="1400" dirty="0"/>
              <a:t>」</a:t>
            </a:r>
            <a:r>
              <a:rPr lang="en-US" sz="1400" dirty="0"/>
              <a:t> </a:t>
            </a:r>
            <a:r>
              <a:rPr lang="ja-JP" altLang="en-US" sz="1400" dirty="0"/>
              <a:t>日本商会学会</a:t>
            </a:r>
            <a:r>
              <a:rPr lang="en-US" altLang="ja-JP" sz="1400" dirty="0"/>
              <a:t>『</a:t>
            </a:r>
            <a:r>
              <a:rPr lang="ja-JP" altLang="en-US" sz="1400" dirty="0"/>
              <a:t>流通研究</a:t>
            </a:r>
            <a:r>
              <a:rPr lang="en-US" altLang="ja-JP" sz="1400" dirty="0"/>
              <a:t>』11</a:t>
            </a:r>
            <a:r>
              <a:rPr lang="ja-JP" altLang="en-US" sz="1400" dirty="0"/>
              <a:t>巻１号</a:t>
            </a:r>
            <a:r>
              <a:rPr lang="ja-JP" sz="1400" dirty="0"/>
              <a:t>　</a:t>
            </a:r>
            <a:endParaRPr lang="en-US" sz="1400" dirty="0"/>
          </a:p>
          <a:p>
            <a:pPr marL="0" lvl="0" indent="0">
              <a:buNone/>
            </a:pPr>
            <a:r>
              <a:rPr lang="en-US" sz="1400" dirty="0">
                <a:hlinkClick r:id="rId2"/>
              </a:rPr>
              <a:t>https://www.jstage.jst.go.jp/article/jsmd1998/11/1/11_1_3/_pdf/-char/ja</a:t>
            </a:r>
            <a:r>
              <a:rPr lang="en-US" sz="1400" dirty="0"/>
              <a:t> </a:t>
            </a:r>
          </a:p>
          <a:p>
            <a:pPr marL="0" lvl="0" indent="0">
              <a:buNone/>
            </a:pPr>
            <a:r>
              <a:rPr lang="ja-JP" altLang="en-US" sz="1400" dirty="0"/>
              <a:t>・井上近子</a:t>
            </a:r>
            <a:r>
              <a:rPr lang="en-US" altLang="ja-JP" sz="1400" dirty="0"/>
              <a:t>(2018)</a:t>
            </a:r>
            <a:r>
              <a:rPr lang="ja-JP" altLang="en-US" sz="1400" dirty="0"/>
              <a:t>「</a:t>
            </a:r>
            <a:r>
              <a:rPr lang="ja-JP" sz="1400" dirty="0"/>
              <a:t>ファッション小売業におけるマーケティング戦略に関する研究</a:t>
            </a:r>
            <a:r>
              <a:rPr lang="en-US" sz="1400" dirty="0"/>
              <a:t> ― </a:t>
            </a:r>
            <a:r>
              <a:rPr lang="ja-JP" sz="1400" dirty="0"/>
              <a:t>人的販売コミュニケーションを中心に</a:t>
            </a:r>
            <a:r>
              <a:rPr lang="en-US" sz="1400" dirty="0"/>
              <a:t> ―</a:t>
            </a:r>
            <a:r>
              <a:rPr lang="ja-JP" altLang="en-US" sz="1400" dirty="0"/>
              <a:t>」</a:t>
            </a:r>
            <a:endParaRPr lang="en-US" sz="1400" dirty="0"/>
          </a:p>
          <a:p>
            <a:pPr marL="0" lvl="0" indent="0">
              <a:buNone/>
            </a:pPr>
            <a:r>
              <a:rPr lang="en-US" sz="1400" dirty="0">
                <a:hlinkClick r:id="rId3"/>
              </a:rPr>
              <a:t>https://takushokuu.repo.nii.ac.jp/index.php?action=repository_action_common_download&amp;item_id=80&amp;item_no=1&amp;attribute_id=22&amp;file_no=1&amp;page_id=13&amp;block_id=21</a:t>
            </a:r>
            <a:endParaRPr lang="en-US" sz="1400" dirty="0"/>
          </a:p>
          <a:p>
            <a:pPr marL="0" lvl="0" indent="0">
              <a:buNone/>
            </a:pPr>
            <a:r>
              <a:rPr lang="ja-JP" altLang="en-US" sz="1400" dirty="0"/>
              <a:t>・</a:t>
            </a:r>
            <a:r>
              <a:rPr lang="ja-JP" altLang="ja-JP" sz="1400" dirty="0"/>
              <a:t>森田大英</a:t>
            </a:r>
            <a:r>
              <a:rPr lang="en-US" altLang="ja-JP" sz="1400" dirty="0"/>
              <a:t>(2006)</a:t>
            </a:r>
            <a:r>
              <a:rPr lang="ja-JP" altLang="en-US" sz="1400" dirty="0"/>
              <a:t>「</a:t>
            </a:r>
            <a:r>
              <a:rPr lang="ja-JP" sz="1400" dirty="0"/>
              <a:t>非計画購買規定要因の究明</a:t>
            </a:r>
            <a:r>
              <a:rPr lang="ja-JP" altLang="en-US" sz="1400" dirty="0"/>
              <a:t>」</a:t>
            </a:r>
            <a:endParaRPr lang="en-US" sz="1400" dirty="0"/>
          </a:p>
          <a:p>
            <a:pPr marL="0" lvl="0" indent="0">
              <a:buNone/>
            </a:pPr>
            <a:r>
              <a:rPr lang="en-US" sz="1400" dirty="0">
                <a:hlinkClick r:id="rId4"/>
              </a:rPr>
              <a:t>http://c-faculty.chuo-u.ac.jp/~tomokazu/kubo_seminar_student/morita.pdf</a:t>
            </a:r>
            <a:endParaRPr lang="en-US" sz="1400" dirty="0"/>
          </a:p>
          <a:p>
            <a:pPr marL="0" indent="0">
              <a:buNone/>
            </a:pPr>
            <a:r>
              <a:rPr lang="ja-JP" altLang="en-US" sz="1400" dirty="0"/>
              <a:t>・</a:t>
            </a:r>
            <a:r>
              <a:rPr lang="ja-JP" altLang="ja-JP" sz="1400" dirty="0"/>
              <a:t>高銘鴻</a:t>
            </a:r>
            <a:r>
              <a:rPr lang="en-US" altLang="ja-JP" sz="1400" dirty="0"/>
              <a:t>(2011) </a:t>
            </a:r>
            <a:r>
              <a:rPr lang="ja-JP" altLang="en-US" sz="1400" dirty="0"/>
              <a:t>「</a:t>
            </a:r>
            <a:r>
              <a:rPr lang="ja-JP" sz="1400" dirty="0"/>
              <a:t>顧客の気まずさ</a:t>
            </a:r>
            <a:r>
              <a:rPr lang="en-US" sz="1400" dirty="0"/>
              <a:t> : </a:t>
            </a:r>
            <a:r>
              <a:rPr lang="ja-JP" sz="1400" dirty="0"/>
              <a:t>リレーションシップ・マーケティング のジレンマ</a:t>
            </a:r>
            <a:r>
              <a:rPr lang="ja-JP" altLang="en-US" sz="1400" dirty="0"/>
              <a:t>」</a:t>
            </a:r>
            <a:r>
              <a:rPr lang="en-US" altLang="ja-JP" sz="1400" dirty="0"/>
              <a:t>『</a:t>
            </a:r>
            <a:r>
              <a:rPr lang="ja-JP" altLang="en-US" sz="1400" dirty="0"/>
              <a:t>平成</a:t>
            </a:r>
            <a:r>
              <a:rPr lang="en-US" altLang="ja-JP" sz="1400" dirty="0"/>
              <a:t>22</a:t>
            </a:r>
            <a:r>
              <a:rPr lang="ja-JP" altLang="en-US" sz="1400" dirty="0"/>
              <a:t>年度博士学位論文</a:t>
            </a:r>
            <a:r>
              <a:rPr lang="en-US" altLang="ja-JP" sz="1400" dirty="0"/>
              <a:t>』</a:t>
            </a:r>
          </a:p>
          <a:p>
            <a:pPr marL="0" lvl="0" indent="0">
              <a:buNone/>
            </a:pPr>
            <a:r>
              <a:rPr lang="en-US" sz="1400" dirty="0"/>
              <a:t> </a:t>
            </a:r>
            <a:r>
              <a:rPr lang="en-US" sz="1400" dirty="0">
                <a:hlinkClick r:id="rId5"/>
              </a:rPr>
              <a:t>http://hdl.handle.net/10086/19149</a:t>
            </a:r>
            <a:endParaRPr lang="en-US" sz="1400" dirty="0"/>
          </a:p>
          <a:p>
            <a:pPr marL="0" lvl="0" indent="0">
              <a:buNone/>
            </a:pPr>
            <a:r>
              <a:rPr lang="ja-JP" altLang="en-US" sz="1400" dirty="0"/>
              <a:t>・</a:t>
            </a:r>
            <a:r>
              <a:rPr lang="ja-JP" altLang="ja-JP" sz="1400" dirty="0"/>
              <a:t>打宅彩乃、中川優花、橋本穂乃香、武藤みなみ</a:t>
            </a:r>
            <a:r>
              <a:rPr lang="en-US" altLang="ja-JP" sz="1400" dirty="0"/>
              <a:t>(2016) </a:t>
            </a:r>
            <a:r>
              <a:rPr lang="ja-JP" altLang="en-US" sz="1400" dirty="0"/>
              <a:t>「</a:t>
            </a:r>
            <a:r>
              <a:rPr lang="ja-JP" sz="1400" dirty="0"/>
              <a:t>接客が消費者購買意欲に影響する要因</a:t>
            </a:r>
            <a:r>
              <a:rPr lang="en-US" sz="1400" dirty="0"/>
              <a:t> ―</a:t>
            </a:r>
            <a:r>
              <a:rPr lang="ja-JP" sz="1400" dirty="0"/>
              <a:t>ファッション販売に着目して</a:t>
            </a:r>
            <a:r>
              <a:rPr lang="en-US" sz="1400" dirty="0"/>
              <a:t>―</a:t>
            </a:r>
            <a:r>
              <a:rPr lang="ja-JP" altLang="en-US" sz="1400" dirty="0"/>
              <a:t>」</a:t>
            </a:r>
            <a:endParaRPr lang="en-US" altLang="ja-JP" sz="1400" dirty="0"/>
          </a:p>
          <a:p>
            <a:pPr marL="0" lvl="0" indent="0">
              <a:buNone/>
            </a:pPr>
            <a:r>
              <a:rPr lang="en-US" altLang="ja-JP" sz="1200" dirty="0"/>
              <a:t>『2016</a:t>
            </a:r>
            <a:r>
              <a:rPr lang="ja-JP" altLang="en-US" sz="1200" dirty="0"/>
              <a:t>年度卒業論文要旨集</a:t>
            </a:r>
            <a:r>
              <a:rPr lang="en-US" altLang="ja-JP" sz="1200" dirty="0"/>
              <a:t>』</a:t>
            </a:r>
            <a:r>
              <a:rPr lang="ja-JP" altLang="ja-JP" sz="1400" dirty="0"/>
              <a:t>会津大学短期大学部産業情報学科経営情報コース卒論</a:t>
            </a:r>
            <a:endParaRPr lang="en-US" altLang="ja-JP" sz="1400" dirty="0"/>
          </a:p>
          <a:p>
            <a:pPr marL="0" lvl="0" indent="0">
              <a:buNone/>
            </a:pPr>
            <a:r>
              <a:rPr lang="en-US" sz="1400" dirty="0">
                <a:hlinkClick r:id="rId6"/>
              </a:rPr>
              <a:t>http://www.jc.u-aizu.ac.jp/department/management/youshi/2016/04.pdf</a:t>
            </a:r>
            <a:endParaRPr lang="en-US" sz="1400" dirty="0"/>
          </a:p>
          <a:p>
            <a:pPr marL="0" indent="0">
              <a:buNone/>
            </a:pPr>
            <a:r>
              <a:rPr lang="ja-JP" altLang="en-US" sz="1400" dirty="0"/>
              <a:t>・浅野鉦正</a:t>
            </a:r>
            <a:r>
              <a:rPr lang="en-US" altLang="ja-JP" sz="1400" dirty="0"/>
              <a:t>(1983)</a:t>
            </a:r>
            <a:r>
              <a:rPr lang="ja-JP" altLang="en-US" sz="1400" dirty="0"/>
              <a:t>硬式ラケットのスイートスポットに関する基礎的研究」</a:t>
            </a:r>
            <a:r>
              <a:rPr lang="en-US" altLang="ja-JP" sz="1400" dirty="0"/>
              <a:t>『</a:t>
            </a:r>
            <a:r>
              <a:rPr lang="ja-JP" altLang="en-US" sz="1400" dirty="0"/>
              <a:t>日本体育学会大会号</a:t>
            </a:r>
            <a:r>
              <a:rPr lang="en-US" altLang="ja-JP" sz="1400" dirty="0"/>
              <a:t>』</a:t>
            </a:r>
            <a:r>
              <a:rPr lang="ja-JP" altLang="en-US" sz="1400" dirty="0"/>
              <a:t>第</a:t>
            </a:r>
            <a:r>
              <a:rPr lang="en-US" altLang="ja-JP" sz="1400" dirty="0"/>
              <a:t>34</a:t>
            </a:r>
            <a:r>
              <a:rPr lang="ja-JP" altLang="en-US" sz="1400" dirty="0"/>
              <a:t>回</a:t>
            </a:r>
            <a:endParaRPr lang="en-US" altLang="ja-JP" sz="1400" dirty="0"/>
          </a:p>
          <a:p>
            <a:pPr marL="0" indent="0">
              <a:buNone/>
            </a:pPr>
            <a:r>
              <a:rPr lang="en-US" altLang="ja-JP" sz="1400" dirty="0">
                <a:hlinkClick r:id="rId7"/>
              </a:rPr>
              <a:t>https://www.jstage.jst.go.jp/article/jspeconf/34/0/34_630/_article/-char/ja/</a:t>
            </a:r>
            <a:endParaRPr lang="en-US" altLang="ja-JP" sz="1400" dirty="0"/>
          </a:p>
          <a:p>
            <a:pPr marL="0" indent="0">
              <a:buNone/>
            </a:pPr>
            <a:endParaRPr lang="en-US" altLang="ja-JP" sz="1400" dirty="0"/>
          </a:p>
          <a:p>
            <a:pPr marL="0" lvl="0" indent="0">
              <a:buNone/>
            </a:pPr>
            <a:endParaRPr lang="en-US" sz="1400" dirty="0"/>
          </a:p>
          <a:p>
            <a:pPr lvl="0"/>
            <a:endParaRPr lang="en-US" sz="1400" dirty="0"/>
          </a:p>
          <a:p>
            <a:pPr marL="0" lvl="0" indent="0">
              <a:buNone/>
            </a:pPr>
            <a:endParaRPr lang="en-US" sz="1400" dirty="0"/>
          </a:p>
          <a:p>
            <a:pPr marL="0" lvl="0" indent="0">
              <a:buNone/>
            </a:pPr>
            <a:endParaRPr lang="en-US" sz="1800" dirty="0"/>
          </a:p>
          <a:p>
            <a:pPr lvl="0"/>
            <a:endParaRPr lang="en-US" dirty="0"/>
          </a:p>
        </p:txBody>
      </p:sp>
      <p:pic>
        <p:nvPicPr>
          <p:cNvPr id="4" name="グラフィックス 4" descr="クリップ">
            <a:extLst>
              <a:ext uri="{FF2B5EF4-FFF2-40B4-BE49-F238E27FC236}">
                <a16:creationId xmlns:a16="http://schemas.microsoft.com/office/drawing/2014/main" id="{9F30DAB1-039E-4178-9563-E139B75CECC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23893" y="705642"/>
            <a:ext cx="914400" cy="914400"/>
          </a:xfrm>
          <a:prstGeom prst="rect">
            <a:avLst/>
          </a:prstGeom>
          <a:noFill/>
          <a:ln cap="flat">
            <a:noFill/>
          </a:ln>
        </p:spPr>
      </p:pic>
      <p:sp>
        <p:nvSpPr>
          <p:cNvPr id="5" name="スライド番号プレースホルダー 4">
            <a:extLst>
              <a:ext uri="{FF2B5EF4-FFF2-40B4-BE49-F238E27FC236}">
                <a16:creationId xmlns:a16="http://schemas.microsoft.com/office/drawing/2014/main" id="{2BBCF1C2-A087-914C-8719-44C8799134A3}"/>
              </a:ext>
            </a:extLst>
          </p:cNvPr>
          <p:cNvSpPr>
            <a:spLocks noGrp="1"/>
          </p:cNvSpPr>
          <p:nvPr>
            <p:ph type="sldNum" sz="quarter" idx="8"/>
          </p:nvPr>
        </p:nvSpPr>
        <p:spPr/>
        <p:txBody>
          <a:bodyPr/>
          <a:lstStyle/>
          <a:p>
            <a:pPr lvl="0"/>
            <a:fld id="{3B6B82C3-CCA1-4E3C-85AE-ADEF63AA065E}" type="slidenum">
              <a:rPr lang="en-US" altLang="ja-JP" smtClean="0"/>
              <a:t>26</a:t>
            </a:fld>
            <a:endParaRPr lang="ja-JP"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B54441-B0B3-48DE-9457-1DC4DC83B60C}"/>
              </a:ext>
            </a:extLst>
          </p:cNvPr>
          <p:cNvSpPr>
            <a:spLocks noGrp="1"/>
          </p:cNvSpPr>
          <p:nvPr>
            <p:ph type="title"/>
          </p:nvPr>
        </p:nvSpPr>
        <p:spPr/>
        <p:txBody>
          <a:bodyPr/>
          <a:lstStyle/>
          <a:p>
            <a:r>
              <a:rPr kumimoji="1" lang="ja-JP" altLang="en-US" dirty="0"/>
              <a:t>　参考文献</a:t>
            </a:r>
          </a:p>
        </p:txBody>
      </p:sp>
      <p:sp>
        <p:nvSpPr>
          <p:cNvPr id="3" name="コンテンツ プレースホルダー 2">
            <a:extLst>
              <a:ext uri="{FF2B5EF4-FFF2-40B4-BE49-F238E27FC236}">
                <a16:creationId xmlns:a16="http://schemas.microsoft.com/office/drawing/2014/main" id="{4B0A9F70-8EE4-4B82-9BA7-D0692B8AC58C}"/>
              </a:ext>
            </a:extLst>
          </p:cNvPr>
          <p:cNvSpPr>
            <a:spLocks noGrp="1"/>
          </p:cNvSpPr>
          <p:nvPr>
            <p:ph idx="1"/>
          </p:nvPr>
        </p:nvSpPr>
        <p:spPr/>
        <p:txBody>
          <a:bodyPr/>
          <a:lstStyle/>
          <a:p>
            <a:pPr marL="0" indent="0">
              <a:buNone/>
            </a:pPr>
            <a:r>
              <a:rPr kumimoji="1" lang="ja-JP" altLang="en-US" sz="1800" dirty="0"/>
              <a:t>・大橋のりみ、清橋幸子（</a:t>
            </a:r>
            <a:r>
              <a:rPr kumimoji="1" lang="en-US" altLang="ja-JP" sz="1800" dirty="0"/>
              <a:t>2014)</a:t>
            </a:r>
            <a:r>
              <a:rPr kumimoji="1" lang="ja-JP" altLang="en-US" sz="1800" dirty="0"/>
              <a:t>「買い物に対する満足度を高める店員からの働きかけ：ベルギービール小売店における調査から」</a:t>
            </a:r>
            <a:r>
              <a:rPr kumimoji="1" lang="en-US" altLang="ja-JP" sz="1800" dirty="0"/>
              <a:t>,『</a:t>
            </a:r>
            <a:r>
              <a:rPr kumimoji="1" lang="ja-JP" altLang="en-US" sz="1800" dirty="0"/>
              <a:t>電子情報通信学会技術研究報告．</a:t>
            </a:r>
            <a:r>
              <a:rPr kumimoji="1" lang="en-US" altLang="ja-JP" sz="1800" dirty="0"/>
              <a:t>HSC</a:t>
            </a:r>
            <a:r>
              <a:rPr kumimoji="1" lang="ja-JP" altLang="en-US" sz="1800" dirty="0"/>
              <a:t>、ヒューマンコミュニケーション基礎</a:t>
            </a:r>
            <a:r>
              <a:rPr kumimoji="1" lang="en-US" altLang="ja-JP" sz="1800" dirty="0"/>
              <a:t>』</a:t>
            </a:r>
            <a:r>
              <a:rPr kumimoji="1" lang="ja-JP" altLang="en-US" sz="1800" dirty="0"/>
              <a:t>　</a:t>
            </a:r>
            <a:r>
              <a:rPr kumimoji="1" lang="en-US" altLang="ja-JP" sz="1800" dirty="0"/>
              <a:t>113</a:t>
            </a:r>
            <a:r>
              <a:rPr kumimoji="1" lang="ja-JP" altLang="en-US" sz="1800" dirty="0"/>
              <a:t>巻</a:t>
            </a:r>
            <a:r>
              <a:rPr kumimoji="1" lang="en-US" altLang="ja-JP" sz="1800" dirty="0"/>
              <a:t>426</a:t>
            </a:r>
            <a:r>
              <a:rPr kumimoji="1" lang="ja-JP" altLang="en-US" sz="1800" dirty="0"/>
              <a:t>号　</a:t>
            </a:r>
            <a:r>
              <a:rPr kumimoji="1" lang="en-US" altLang="ja-JP" sz="1800" dirty="0"/>
              <a:t>No.161-164</a:t>
            </a:r>
          </a:p>
          <a:p>
            <a:pPr marL="0" indent="0">
              <a:buNone/>
            </a:pPr>
            <a:r>
              <a:rPr kumimoji="1" lang="ja-JP" altLang="en-US" sz="1800" dirty="0"/>
              <a:t>・</a:t>
            </a:r>
            <a:r>
              <a:rPr lang="ja-JP" altLang="en-US" sz="1800" dirty="0"/>
              <a:t>林（</a:t>
            </a:r>
            <a:r>
              <a:rPr lang="en-US" altLang="ja-JP" sz="1800" dirty="0"/>
              <a:t>2009)</a:t>
            </a:r>
            <a:r>
              <a:rPr lang="ja-JP" altLang="en-US" sz="1800" dirty="0"/>
              <a:t>「店員の配置が売り場の雰囲気と印象に及ぼす影響」</a:t>
            </a:r>
            <a:endParaRPr lang="en-US" altLang="ja-JP" sz="1800" dirty="0"/>
          </a:p>
          <a:p>
            <a:pPr marL="0" indent="0">
              <a:buNone/>
            </a:pPr>
            <a:endParaRPr kumimoji="1" lang="en-US" altLang="ja-JP" sz="1800" dirty="0"/>
          </a:p>
          <a:p>
            <a:pPr marL="0" indent="0">
              <a:buNone/>
            </a:pPr>
            <a:endParaRPr kumimoji="1" lang="ja-JP" altLang="en-US" sz="1800" dirty="0"/>
          </a:p>
        </p:txBody>
      </p:sp>
      <p:pic>
        <p:nvPicPr>
          <p:cNvPr id="4" name="グラフィックス 4" descr="クリップ">
            <a:extLst>
              <a:ext uri="{FF2B5EF4-FFF2-40B4-BE49-F238E27FC236}">
                <a16:creationId xmlns:a16="http://schemas.microsoft.com/office/drawing/2014/main" id="{902B6A63-5CD8-4E68-A2A7-6493813494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14703" y="570708"/>
            <a:ext cx="914400" cy="914400"/>
          </a:xfrm>
          <a:prstGeom prst="rect">
            <a:avLst/>
          </a:prstGeom>
          <a:noFill/>
          <a:ln cap="flat">
            <a:noFill/>
          </a:ln>
        </p:spPr>
      </p:pic>
      <p:sp>
        <p:nvSpPr>
          <p:cNvPr id="5" name="スライド番号プレースホルダー 4">
            <a:extLst>
              <a:ext uri="{FF2B5EF4-FFF2-40B4-BE49-F238E27FC236}">
                <a16:creationId xmlns:a16="http://schemas.microsoft.com/office/drawing/2014/main" id="{9E2818BB-7919-4A47-AF49-C889312213B9}"/>
              </a:ext>
            </a:extLst>
          </p:cNvPr>
          <p:cNvSpPr>
            <a:spLocks noGrp="1"/>
          </p:cNvSpPr>
          <p:nvPr>
            <p:ph type="sldNum" sz="quarter" idx="8"/>
          </p:nvPr>
        </p:nvSpPr>
        <p:spPr/>
        <p:txBody>
          <a:bodyPr/>
          <a:lstStyle/>
          <a:p>
            <a:pPr lvl="0"/>
            <a:fld id="{3B6B82C3-CCA1-4E3C-85AE-ADEF63AA065E}" type="slidenum">
              <a:rPr lang="en-US" altLang="ja-JP" smtClean="0"/>
              <a:t>27</a:t>
            </a:fld>
            <a:endParaRPr lang="ja-JP" altLang="en-US" dirty="0"/>
          </a:p>
        </p:txBody>
      </p:sp>
    </p:spTree>
    <p:extLst>
      <p:ext uri="{BB962C8B-B14F-4D97-AF65-F5344CB8AC3E}">
        <p14:creationId xmlns:p14="http://schemas.microsoft.com/office/powerpoint/2010/main" val="13251471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name="Slide32">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17B9E6-56E8-4217-ABBC-2803F14E11D3}"/>
              </a:ext>
            </a:extLst>
          </p:cNvPr>
          <p:cNvSpPr txBox="1">
            <a:spLocks noGrp="1"/>
          </p:cNvSpPr>
          <p:nvPr>
            <p:ph type="title"/>
          </p:nvPr>
        </p:nvSpPr>
        <p:spPr>
          <a:xfrm>
            <a:off x="1523993" y="500057"/>
            <a:ext cx="9546774" cy="1325559"/>
          </a:xfrm>
        </p:spPr>
        <p:txBody>
          <a:bodyPr/>
          <a:lstStyle/>
          <a:p>
            <a:pPr lvl="0"/>
            <a:r>
              <a:rPr lang="ja-JP" dirty="0"/>
              <a:t>参考文献</a:t>
            </a:r>
            <a:r>
              <a:rPr lang="en-US" altLang="ja-JP" dirty="0"/>
              <a:t>【</a:t>
            </a:r>
            <a:r>
              <a:rPr lang="ja-JP" altLang="en-US" dirty="0"/>
              <a:t>保留中</a:t>
            </a:r>
            <a:r>
              <a:rPr lang="en-US" altLang="ja-JP" dirty="0"/>
              <a:t>】</a:t>
            </a:r>
            <a:endParaRPr lang="ja-JP" dirty="0"/>
          </a:p>
        </p:txBody>
      </p:sp>
      <p:pic>
        <p:nvPicPr>
          <p:cNvPr id="3" name="グラフィックス 4" descr="クリップ">
            <a:extLst>
              <a:ext uri="{FF2B5EF4-FFF2-40B4-BE49-F238E27FC236}">
                <a16:creationId xmlns:a16="http://schemas.microsoft.com/office/drawing/2014/main" id="{332D34AD-251B-4305-A0D5-5B17B8CA402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23898" y="705636"/>
            <a:ext cx="914400" cy="914400"/>
          </a:xfrm>
          <a:prstGeom prst="rect">
            <a:avLst/>
          </a:prstGeom>
          <a:noFill/>
          <a:ln cap="flat">
            <a:noFill/>
          </a:ln>
        </p:spPr>
      </p:pic>
      <p:sp>
        <p:nvSpPr>
          <p:cNvPr id="4" name="コンテンツ プレースホルダー 5">
            <a:extLst>
              <a:ext uri="{FF2B5EF4-FFF2-40B4-BE49-F238E27FC236}">
                <a16:creationId xmlns:a16="http://schemas.microsoft.com/office/drawing/2014/main" id="{A0BB6F2B-EB76-4422-9532-F217A37A67D0}"/>
              </a:ext>
            </a:extLst>
          </p:cNvPr>
          <p:cNvSpPr txBox="1">
            <a:spLocks noGrp="1"/>
          </p:cNvSpPr>
          <p:nvPr>
            <p:ph idx="1"/>
          </p:nvPr>
        </p:nvSpPr>
        <p:spPr/>
        <p:txBody>
          <a:bodyPr>
            <a:normAutofit/>
          </a:bodyPr>
          <a:lstStyle/>
          <a:p>
            <a:pPr marL="0" lvl="0" indent="0">
              <a:buNone/>
            </a:pPr>
            <a:r>
              <a:rPr lang="ja-JP" sz="2000" dirty="0"/>
              <a:t>心理的距離と面識度水準の効果にもとづく対人経験の分析　山根</a:t>
            </a:r>
            <a:r>
              <a:rPr lang="en-US" sz="2000" dirty="0"/>
              <a:t>1987</a:t>
            </a:r>
          </a:p>
          <a:p>
            <a:pPr marL="0" lvl="0" indent="0">
              <a:buNone/>
            </a:pPr>
            <a:r>
              <a:rPr lang="en-US" sz="2000" dirty="0">
                <a:hlinkClick r:id="rId4"/>
              </a:rPr>
              <a:t>https://www.jstage.jst.go.jp/article/jjpsy1926/57/6/57_6_329/_pdf</a:t>
            </a:r>
            <a:endParaRPr lang="en-US" sz="2000" dirty="0"/>
          </a:p>
          <a:p>
            <a:pPr marL="0" lvl="0" indent="0">
              <a:buNone/>
            </a:pPr>
            <a:r>
              <a:rPr lang="ja-JP" sz="2000" dirty="0"/>
              <a:t>ブランドへの愛着と購買意図ー準拠集団におけるブランド採用の効果ー</a:t>
            </a:r>
            <a:r>
              <a:rPr lang="en-US" sz="2000" dirty="0"/>
              <a:t> </a:t>
            </a:r>
            <a:r>
              <a:rPr lang="ja-JP" sz="2000" dirty="0"/>
              <a:t>杉谷陽子</a:t>
            </a:r>
            <a:r>
              <a:rPr lang="en-US" sz="2000" dirty="0"/>
              <a:t> 2017</a:t>
            </a:r>
          </a:p>
          <a:p>
            <a:pPr marL="0" lvl="0" indent="0">
              <a:buNone/>
            </a:pPr>
            <a:r>
              <a:rPr lang="en-US" sz="1800" dirty="0">
                <a:hlinkClick r:id="rId5"/>
              </a:rPr>
              <a:t>https://www.j-mac.or.jp/mj/download.php?file_id=548</a:t>
            </a:r>
            <a:r>
              <a:rPr lang="en-US" sz="1800" dirty="0"/>
              <a:t> </a:t>
            </a:r>
          </a:p>
          <a:p>
            <a:pPr marL="0" lvl="0" indent="0">
              <a:buNone/>
            </a:pPr>
            <a:r>
              <a:rPr lang="ja-JP" altLang="en-US" sz="2000" dirty="0"/>
              <a:t>消費者の行動類型とマーケティング戦略　池尾恭一　</a:t>
            </a:r>
            <a:r>
              <a:rPr lang="en-US" altLang="ja-JP" sz="2000" dirty="0"/>
              <a:t>1988</a:t>
            </a:r>
          </a:p>
          <a:p>
            <a:pPr marL="0" lvl="0" indent="0">
              <a:buNone/>
            </a:pPr>
            <a:r>
              <a:rPr lang="en-US" altLang="ja-JP" sz="2000" dirty="0">
                <a:hlinkClick r:id="rId6"/>
              </a:rPr>
              <a:t>http://www.orsj.or.jp/~archive/pdf/bul/Vol.33_02_084.pdf</a:t>
            </a:r>
            <a:endParaRPr lang="en-US" altLang="ja-JP" sz="2000" dirty="0"/>
          </a:p>
          <a:p>
            <a:pPr marL="0" lvl="0" indent="0">
              <a:buNone/>
            </a:pPr>
            <a:endParaRPr lang="en-US" altLang="ja-JP" sz="2000" dirty="0"/>
          </a:p>
          <a:p>
            <a:pPr marL="0" indent="0">
              <a:buNone/>
            </a:pPr>
            <a:endParaRPr lang="en-US" altLang="ja-JP" sz="2000" dirty="0"/>
          </a:p>
          <a:p>
            <a:pPr marL="0" lvl="0" indent="0">
              <a:buNone/>
            </a:pPr>
            <a:endParaRPr lang="en-US" altLang="ja-JP" sz="2000" dirty="0"/>
          </a:p>
          <a:p>
            <a:pPr marL="0" lvl="0" indent="0">
              <a:buNone/>
            </a:pPr>
            <a:endParaRPr lang="en-US" altLang="ja-JP" sz="2000" dirty="0"/>
          </a:p>
          <a:p>
            <a:pPr marL="0" lvl="0" indent="0">
              <a:buNone/>
            </a:pPr>
            <a:endParaRPr lang="en-US" altLang="ja-JP" sz="2000" dirty="0"/>
          </a:p>
          <a:p>
            <a:pPr marL="0" lvl="0" indent="0">
              <a:buNone/>
            </a:pPr>
            <a:endParaRPr lang="en-US" altLang="ja-JP" sz="2000" dirty="0"/>
          </a:p>
          <a:p>
            <a:pPr marL="0" lvl="0" indent="0">
              <a:buNone/>
            </a:pPr>
            <a:endParaRPr lang="en-US" altLang="ja-JP" sz="2000" dirty="0"/>
          </a:p>
          <a:p>
            <a:pPr marL="0" lvl="0" indent="0">
              <a:buNone/>
            </a:pPr>
            <a:endParaRPr lang="en-US" altLang="ja-JP" sz="2000" dirty="0"/>
          </a:p>
          <a:p>
            <a:pPr marL="0" lvl="0" indent="0">
              <a:buNone/>
            </a:pPr>
            <a:endParaRPr lang="ja-JP" altLang="en-US" sz="2000" dirty="0"/>
          </a:p>
          <a:p>
            <a:pPr marL="0" lvl="0" indent="0">
              <a:buNone/>
            </a:pPr>
            <a:endParaRPr lang="ja-JP" altLang="en-US" sz="2000" dirty="0"/>
          </a:p>
        </p:txBody>
      </p:sp>
      <p:sp>
        <p:nvSpPr>
          <p:cNvPr id="5" name="スライド番号プレースホルダー 4">
            <a:extLst>
              <a:ext uri="{FF2B5EF4-FFF2-40B4-BE49-F238E27FC236}">
                <a16:creationId xmlns:a16="http://schemas.microsoft.com/office/drawing/2014/main" id="{A5889978-4A30-3449-B64B-3890A0640855}"/>
              </a:ext>
            </a:extLst>
          </p:cNvPr>
          <p:cNvSpPr>
            <a:spLocks noGrp="1"/>
          </p:cNvSpPr>
          <p:nvPr>
            <p:ph type="sldNum" sz="quarter" idx="8"/>
          </p:nvPr>
        </p:nvSpPr>
        <p:spPr/>
        <p:txBody>
          <a:bodyPr/>
          <a:lstStyle/>
          <a:p>
            <a:pPr lvl="0"/>
            <a:fld id="{3B6B82C3-CCA1-4E3C-85AE-ADEF63AA065E}" type="slidenum">
              <a:rPr lang="en-US" altLang="ja-JP" smtClean="0"/>
              <a:t>28</a:t>
            </a:fld>
            <a:endParaRPr lang="ja-JP"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2B88EF-6B99-4B94-B021-B47F5FE47E73}"/>
              </a:ext>
            </a:extLst>
          </p:cNvPr>
          <p:cNvSpPr>
            <a:spLocks noGrp="1"/>
          </p:cNvSpPr>
          <p:nvPr>
            <p:ph type="title"/>
          </p:nvPr>
        </p:nvSpPr>
        <p:spPr/>
        <p:txBody>
          <a:bodyPr/>
          <a:lstStyle/>
          <a:p>
            <a:r>
              <a:rPr kumimoji="1" lang="en-US" altLang="ja-JP" dirty="0"/>
              <a:t>	</a:t>
            </a:r>
            <a:r>
              <a:rPr kumimoji="1" lang="ja-JP" altLang="en-US" dirty="0"/>
              <a:t>研究概要</a:t>
            </a:r>
          </a:p>
        </p:txBody>
      </p:sp>
      <p:pic>
        <p:nvPicPr>
          <p:cNvPr id="9" name="コンテンツ プレースホルダー 8" descr="音">
            <a:extLst>
              <a:ext uri="{FF2B5EF4-FFF2-40B4-BE49-F238E27FC236}">
                <a16:creationId xmlns:a16="http://schemas.microsoft.com/office/drawing/2014/main" id="{FA05BE45-758B-4508-9121-12A731454A8C}"/>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06365" y="570708"/>
            <a:ext cx="914400" cy="914400"/>
          </a:xfrm>
        </p:spPr>
      </p:pic>
      <p:sp>
        <p:nvSpPr>
          <p:cNvPr id="3" name="コンテンツ プレースホルダー 2">
            <a:extLst>
              <a:ext uri="{FF2B5EF4-FFF2-40B4-BE49-F238E27FC236}">
                <a16:creationId xmlns:a16="http://schemas.microsoft.com/office/drawing/2014/main" id="{51E3F5FC-E6F7-4A5C-8DEF-5E8FE05F8DC6}"/>
              </a:ext>
            </a:extLst>
          </p:cNvPr>
          <p:cNvSpPr>
            <a:spLocks noGrp="1"/>
          </p:cNvSpPr>
          <p:nvPr>
            <p:ph idx="2"/>
          </p:nvPr>
        </p:nvSpPr>
        <p:spPr>
          <a:xfrm>
            <a:off x="1166648" y="1935956"/>
            <a:ext cx="10187155" cy="4351336"/>
          </a:xfrm>
        </p:spPr>
        <p:txBody>
          <a:bodyPr/>
          <a:lstStyle/>
          <a:p>
            <a:pPr marL="0" indent="0">
              <a:buNone/>
            </a:pPr>
            <a:r>
              <a:rPr kumimoji="1" lang="ja-JP" altLang="en-US" dirty="0"/>
              <a:t>　接客は商品の価値を双方向のコミュニケーションを通して訴求できるため、購買意思決定を促進する役割があるとされる。しかし、近年では接客を必要としない、あるいは接客に対して不快に感じる人も増加している。</a:t>
            </a:r>
            <a:endParaRPr kumimoji="1" lang="en-US" altLang="ja-JP" dirty="0"/>
          </a:p>
          <a:p>
            <a:pPr marL="0" indent="0">
              <a:buNone/>
            </a:pPr>
            <a:r>
              <a:rPr kumimoji="1" lang="ja-JP" altLang="en-US" dirty="0"/>
              <a:t>　接客が消費者に影響を与える要因のうち我々は接客のタイミングに着目しスイートスポットという概念を用いて消費者が接客を不快に感じないタイミングについて研究する。</a:t>
            </a:r>
          </a:p>
        </p:txBody>
      </p:sp>
      <p:sp>
        <p:nvSpPr>
          <p:cNvPr id="4" name="スライド番号プレースホルダー 3">
            <a:extLst>
              <a:ext uri="{FF2B5EF4-FFF2-40B4-BE49-F238E27FC236}">
                <a16:creationId xmlns:a16="http://schemas.microsoft.com/office/drawing/2014/main" id="{533C0C0F-9A1D-5245-9C80-D2A77A74B77B}"/>
              </a:ext>
            </a:extLst>
          </p:cNvPr>
          <p:cNvSpPr>
            <a:spLocks noGrp="1"/>
          </p:cNvSpPr>
          <p:nvPr>
            <p:ph type="sldNum" sz="quarter" idx="8"/>
          </p:nvPr>
        </p:nvSpPr>
        <p:spPr/>
        <p:txBody>
          <a:bodyPr/>
          <a:lstStyle/>
          <a:p>
            <a:pPr lvl="0"/>
            <a:fld id="{6479BF2E-2F8C-40E2-B874-495019CCEBF5}" type="slidenum">
              <a:rPr lang="en-US" altLang="ja-JP" smtClean="0"/>
              <a:t>3</a:t>
            </a:fld>
            <a:endParaRPr lang="ja-JP" altLang="en-US" dirty="0"/>
          </a:p>
        </p:txBody>
      </p:sp>
    </p:spTree>
    <p:extLst>
      <p:ext uri="{BB962C8B-B14F-4D97-AF65-F5344CB8AC3E}">
        <p14:creationId xmlns:p14="http://schemas.microsoft.com/office/powerpoint/2010/main" val="28320687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33">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A1E01EF8-114A-4D84-A3D1-2036001A87D7}"/>
              </a:ext>
            </a:extLst>
          </p:cNvPr>
          <p:cNvSpPr txBox="1">
            <a:spLocks noGrp="1"/>
          </p:cNvSpPr>
          <p:nvPr>
            <p:ph type="title"/>
          </p:nvPr>
        </p:nvSpPr>
        <p:spPr>
          <a:xfrm>
            <a:off x="1604031" y="375873"/>
            <a:ext cx="10515600" cy="1325559"/>
          </a:xfrm>
        </p:spPr>
        <p:txBody>
          <a:bodyPr/>
          <a:lstStyle/>
          <a:p>
            <a:pPr lvl="0"/>
            <a:r>
              <a:rPr lang="ja-JP"/>
              <a:t>現状分析</a:t>
            </a:r>
          </a:p>
        </p:txBody>
      </p:sp>
      <p:pic>
        <p:nvPicPr>
          <p:cNvPr id="5" name="図 7" descr="スクリーンショット が含まれている画像&#10;&#10;自動的に生成された説明">
            <a:extLst>
              <a:ext uri="{FF2B5EF4-FFF2-40B4-BE49-F238E27FC236}">
                <a16:creationId xmlns:a16="http://schemas.microsoft.com/office/drawing/2014/main" id="{CAB11019-3EB7-484E-9937-212C6D06A1E8}"/>
              </a:ext>
            </a:extLst>
          </p:cNvPr>
          <p:cNvPicPr>
            <a:picLocks noChangeAspect="1"/>
          </p:cNvPicPr>
          <p:nvPr/>
        </p:nvPicPr>
        <p:blipFill>
          <a:blip r:embed="rId2"/>
          <a:stretch>
            <a:fillRect/>
          </a:stretch>
        </p:blipFill>
        <p:spPr>
          <a:xfrm>
            <a:off x="1146831" y="2362827"/>
            <a:ext cx="4215265" cy="3733522"/>
          </a:xfrm>
          <a:prstGeom prst="rect">
            <a:avLst/>
          </a:prstGeom>
          <a:noFill/>
          <a:ln cap="flat">
            <a:noFill/>
          </a:ln>
        </p:spPr>
      </p:pic>
      <p:sp>
        <p:nvSpPr>
          <p:cNvPr id="6" name="テキスト ボックス 8">
            <a:extLst>
              <a:ext uri="{FF2B5EF4-FFF2-40B4-BE49-F238E27FC236}">
                <a16:creationId xmlns:a16="http://schemas.microsoft.com/office/drawing/2014/main" id="{0E93F3E9-534E-4A3A-8CB5-DE9AADCB25BA}"/>
              </a:ext>
            </a:extLst>
          </p:cNvPr>
          <p:cNvSpPr txBox="1"/>
          <p:nvPr/>
        </p:nvSpPr>
        <p:spPr>
          <a:xfrm>
            <a:off x="1075873" y="1732019"/>
            <a:ext cx="4446498" cy="646334"/>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sz="1800" b="0" i="0" u="none" strike="noStrike" kern="1200" cap="none" spc="0" baseline="0">
                <a:solidFill>
                  <a:srgbClr val="000000"/>
                </a:solidFill>
                <a:uFillTx/>
                <a:latin typeface="游ゴシック"/>
                <a:ea typeface="游ゴシック" pitchFamily="34"/>
              </a:rPr>
              <a:t>化粧品を購入する際の決め手になる項目（ｎ＝４６００）</a:t>
            </a:r>
          </a:p>
        </p:txBody>
      </p:sp>
      <p:pic>
        <p:nvPicPr>
          <p:cNvPr id="7" name="グラフィックス 3" descr="ゴム製のアヒル">
            <a:extLst>
              <a:ext uri="{FF2B5EF4-FFF2-40B4-BE49-F238E27FC236}">
                <a16:creationId xmlns:a16="http://schemas.microsoft.com/office/drawing/2014/main" id="{ED148A9F-202E-41B0-B8FE-CE8A2916172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9631" y="470684"/>
            <a:ext cx="914400" cy="914400"/>
          </a:xfrm>
          <a:prstGeom prst="rect">
            <a:avLst/>
          </a:prstGeom>
          <a:noFill/>
          <a:ln cap="flat">
            <a:noFill/>
          </a:ln>
        </p:spPr>
      </p:pic>
      <p:sp>
        <p:nvSpPr>
          <p:cNvPr id="11" name="楕円 10">
            <a:extLst>
              <a:ext uri="{FF2B5EF4-FFF2-40B4-BE49-F238E27FC236}">
                <a16:creationId xmlns:a16="http://schemas.microsoft.com/office/drawing/2014/main" id="{D2FF317D-727D-44A9-B276-DBB4AD05AF2D}"/>
              </a:ext>
            </a:extLst>
          </p:cNvPr>
          <p:cNvSpPr/>
          <p:nvPr/>
        </p:nvSpPr>
        <p:spPr>
          <a:xfrm>
            <a:off x="1146831" y="2502548"/>
            <a:ext cx="3827010" cy="22859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3">
            <a:extLst>
              <a:ext uri="{FF2B5EF4-FFF2-40B4-BE49-F238E27FC236}">
                <a16:creationId xmlns:a16="http://schemas.microsoft.com/office/drawing/2014/main" id="{7FEED305-0640-4866-A1CE-BFFDA5C32667}"/>
              </a:ext>
            </a:extLst>
          </p:cNvPr>
          <p:cNvSpPr>
            <a:spLocks noGrp="1"/>
          </p:cNvSpPr>
          <p:nvPr>
            <p:ph idx="1"/>
          </p:nvPr>
        </p:nvSpPr>
        <p:spPr>
          <a:xfrm>
            <a:off x="5912427" y="2932537"/>
            <a:ext cx="5922221" cy="180763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DAE3F3"/>
          </a:solidFill>
          <a:ln w="12701" cap="flat">
            <a:solidFill>
              <a:srgbClr val="FFFFFF"/>
            </a:solidFill>
            <a:prstDash val="solid"/>
            <a:miter/>
          </a:ln>
        </p:spPr>
        <p:txBody>
          <a:bodyPr vert="horz" wrap="square" lIns="91440" tIns="45720" rIns="91440" bIns="45720" anchor="ctr" anchorCtr="1" compatLnSpc="1">
            <a:noAutofit/>
          </a:bodyPr>
          <a:lstStyle/>
          <a:p>
            <a:pPr marL="0" indent="0" algn="ctr">
              <a:lnSpc>
                <a:spcPct val="100000"/>
              </a:lnSpc>
              <a:spcBef>
                <a:spcPts val="0"/>
              </a:spcBef>
              <a:buNone/>
              <a:defRPr sz="1800" b="0" i="0" u="none" strike="noStrike" kern="0" cap="none" spc="0" baseline="0">
                <a:solidFill>
                  <a:srgbClr val="000000"/>
                </a:solidFill>
                <a:uFillTx/>
              </a:defRPr>
            </a:pPr>
            <a:r>
              <a:rPr kumimoji="1" lang="ja-JP" altLang="en-US" sz="2400" dirty="0"/>
              <a:t>店員の接客は消費者の購買の意思決定に関して他の要素よりも大きく影響する</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400" b="0" i="0" u="none" strike="noStrike" kern="1200" cap="none" spc="0" baseline="0" dirty="0">
              <a:solidFill>
                <a:srgbClr val="000000"/>
              </a:solidFill>
              <a:uFillTx/>
              <a:latin typeface="游ゴシック"/>
              <a:ea typeface="游ゴシック" pitchFamily="34"/>
            </a:endParaRPr>
          </a:p>
        </p:txBody>
      </p:sp>
      <p:sp>
        <p:nvSpPr>
          <p:cNvPr id="2" name="スライド番号プレースホルダー 1">
            <a:extLst>
              <a:ext uri="{FF2B5EF4-FFF2-40B4-BE49-F238E27FC236}">
                <a16:creationId xmlns:a16="http://schemas.microsoft.com/office/drawing/2014/main" id="{4D0B6CFA-72A2-BE4C-8C15-EFF7F3CE8787}"/>
              </a:ext>
            </a:extLst>
          </p:cNvPr>
          <p:cNvSpPr>
            <a:spLocks noGrp="1"/>
          </p:cNvSpPr>
          <p:nvPr>
            <p:ph type="sldNum" sz="quarter" idx="8"/>
          </p:nvPr>
        </p:nvSpPr>
        <p:spPr/>
        <p:txBody>
          <a:bodyPr/>
          <a:lstStyle/>
          <a:p>
            <a:pPr lvl="0"/>
            <a:fld id="{3B6B82C3-CCA1-4E3C-85AE-ADEF63AA065E}" type="slidenum">
              <a:rPr lang="en-US" altLang="ja-JP" smtClean="0"/>
              <a:t>4</a:t>
            </a:fld>
            <a:endParaRPr lang="ja-JP"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49B7B3-FB9C-4D5C-9DF4-F37B06399BB4}"/>
              </a:ext>
            </a:extLst>
          </p:cNvPr>
          <p:cNvSpPr>
            <a:spLocks noGrp="1"/>
          </p:cNvSpPr>
          <p:nvPr>
            <p:ph type="title"/>
          </p:nvPr>
        </p:nvSpPr>
        <p:spPr/>
        <p:txBody>
          <a:bodyPr/>
          <a:lstStyle/>
          <a:p>
            <a:r>
              <a:rPr kumimoji="1" lang="ja-JP" altLang="en-US" dirty="0"/>
              <a:t>　　現状分析</a:t>
            </a:r>
          </a:p>
        </p:txBody>
      </p:sp>
      <p:pic>
        <p:nvPicPr>
          <p:cNvPr id="4" name="図 10">
            <a:extLst>
              <a:ext uri="{FF2B5EF4-FFF2-40B4-BE49-F238E27FC236}">
                <a16:creationId xmlns:a16="http://schemas.microsoft.com/office/drawing/2014/main" id="{4B95C09D-350B-40B8-99DC-44AE16A1337E}"/>
              </a:ext>
            </a:extLst>
          </p:cNvPr>
          <p:cNvPicPr>
            <a:picLocks noGrp="1" noChangeAspect="1"/>
          </p:cNvPicPr>
          <p:nvPr>
            <p:ph idx="1"/>
          </p:nvPr>
        </p:nvPicPr>
        <p:blipFill>
          <a:blip r:embed="rId3"/>
          <a:stretch>
            <a:fillRect/>
          </a:stretch>
        </p:blipFill>
        <p:spPr>
          <a:xfrm>
            <a:off x="981862" y="1538824"/>
            <a:ext cx="2772700" cy="2772700"/>
          </a:xfrm>
          <a:prstGeom prst="rect">
            <a:avLst/>
          </a:prstGeom>
          <a:noFill/>
          <a:ln cap="flat">
            <a:noFill/>
          </a:ln>
        </p:spPr>
      </p:pic>
      <p:pic>
        <p:nvPicPr>
          <p:cNvPr id="5" name="コンテンツ プレースホルダー 4" descr="テキスト が含まれている画像&#10;&#10;自動的に生成された説明">
            <a:extLst>
              <a:ext uri="{FF2B5EF4-FFF2-40B4-BE49-F238E27FC236}">
                <a16:creationId xmlns:a16="http://schemas.microsoft.com/office/drawing/2014/main" id="{8468A497-88EA-4E8F-91EA-8DCD00C56696}"/>
              </a:ext>
            </a:extLst>
          </p:cNvPr>
          <p:cNvPicPr>
            <a:picLocks noChangeAspect="1"/>
          </p:cNvPicPr>
          <p:nvPr/>
        </p:nvPicPr>
        <p:blipFill>
          <a:blip r:embed="rId4"/>
          <a:stretch>
            <a:fillRect/>
          </a:stretch>
        </p:blipFill>
        <p:spPr>
          <a:xfrm>
            <a:off x="8236231" y="454396"/>
            <a:ext cx="3261231" cy="3847895"/>
          </a:xfrm>
          <a:prstGeom prst="rect">
            <a:avLst/>
          </a:prstGeom>
          <a:noFill/>
          <a:ln>
            <a:noFill/>
          </a:ln>
        </p:spPr>
      </p:pic>
      <p:sp>
        <p:nvSpPr>
          <p:cNvPr id="3" name="正方形/長方形 2">
            <a:extLst>
              <a:ext uri="{FF2B5EF4-FFF2-40B4-BE49-F238E27FC236}">
                <a16:creationId xmlns:a16="http://schemas.microsoft.com/office/drawing/2014/main" id="{62EFCB84-57E0-4761-B914-A9488868E17B}"/>
              </a:ext>
            </a:extLst>
          </p:cNvPr>
          <p:cNvSpPr/>
          <p:nvPr/>
        </p:nvSpPr>
        <p:spPr>
          <a:xfrm>
            <a:off x="6632952" y="4157865"/>
            <a:ext cx="5059294" cy="1775108"/>
          </a:xfrm>
          <a:prstGeom prst="rect">
            <a:avLst/>
          </a:prstGeom>
        </p:spPr>
        <p:txBody>
          <a:bodyPr wrap="square">
            <a:spAutoFit/>
          </a:bodyPr>
          <a:lstStyle/>
          <a:p>
            <a:r>
              <a:rPr lang="ja-JP" altLang="en-US" dirty="0">
                <a:hlinkClick r:id="rId5">
                  <a:extLst>
                    <a:ext uri="{A12FA001-AC4F-418D-AE19-62706E023703}">
                      <ahyp:hlinkClr xmlns:ahyp="http://schemas.microsoft.com/office/drawing/2018/hyperlinkcolor" val="tx"/>
                    </a:ext>
                  </a:extLst>
                </a:hlinkClick>
              </a:rPr>
              <a:t>ライブドアニュース「おしゃべり運転手に辟易している人います？</a:t>
            </a:r>
            <a:r>
              <a:rPr lang="en-US" altLang="ja-JP" dirty="0">
                <a:hlinkClick r:id="rId5">
                  <a:extLst>
                    <a:ext uri="{A12FA001-AC4F-418D-AE19-62706E023703}">
                      <ahyp:hlinkClr xmlns:ahyp="http://schemas.microsoft.com/office/drawing/2018/hyperlinkcolor" val="tx"/>
                    </a:ext>
                  </a:extLst>
                </a:hlinkClick>
              </a:rPr>
              <a:t>Uber</a:t>
            </a:r>
            <a:r>
              <a:rPr lang="ja-JP" altLang="en-US" dirty="0">
                <a:hlinkClick r:id="rId5">
                  <a:extLst>
                    <a:ext uri="{A12FA001-AC4F-418D-AE19-62706E023703}">
                      <ahyp:hlinkClr xmlns:ahyp="http://schemas.microsoft.com/office/drawing/2018/hyperlinkcolor" val="tx"/>
                    </a:ext>
                  </a:extLst>
                </a:hlinkClick>
              </a:rPr>
              <a:t>に</a:t>
            </a:r>
            <a:r>
              <a:rPr lang="en-US" altLang="ja-JP" dirty="0">
                <a:hlinkClick r:id="rId5">
                  <a:extLst>
                    <a:ext uri="{A12FA001-AC4F-418D-AE19-62706E023703}">
                      <ahyp:hlinkClr xmlns:ahyp="http://schemas.microsoft.com/office/drawing/2018/hyperlinkcolor" val="tx"/>
                    </a:ext>
                  </a:extLst>
                </a:hlinkClick>
              </a:rPr>
              <a:t>『</a:t>
            </a:r>
            <a:r>
              <a:rPr lang="ja-JP" altLang="en-US" dirty="0">
                <a:hlinkClick r:id="rId5">
                  <a:extLst>
                    <a:ext uri="{A12FA001-AC4F-418D-AE19-62706E023703}">
                      <ahyp:hlinkClr xmlns:ahyp="http://schemas.microsoft.com/office/drawing/2018/hyperlinkcolor" val="tx"/>
                    </a:ext>
                  </a:extLst>
                </a:hlinkClick>
              </a:rPr>
              <a:t>話しかけないで</a:t>
            </a:r>
            <a:r>
              <a:rPr lang="en-US" altLang="ja-JP" dirty="0">
                <a:hlinkClick r:id="rId5">
                  <a:extLst>
                    <a:ext uri="{A12FA001-AC4F-418D-AE19-62706E023703}">
                      <ahyp:hlinkClr xmlns:ahyp="http://schemas.microsoft.com/office/drawing/2018/hyperlinkcolor" val="tx"/>
                    </a:ext>
                  </a:extLst>
                </a:hlinkClick>
              </a:rPr>
              <a:t>』</a:t>
            </a:r>
            <a:r>
              <a:rPr lang="ja-JP" altLang="en-US" dirty="0">
                <a:hlinkClick r:id="rId5">
                  <a:extLst>
                    <a:ext uri="{A12FA001-AC4F-418D-AE19-62706E023703}">
                      <ahyp:hlinkClr xmlns:ahyp="http://schemas.microsoft.com/office/drawing/2018/hyperlinkcolor" val="tx"/>
                    </a:ext>
                  </a:extLst>
                </a:hlinkClick>
              </a:rPr>
              <a:t>オプション追加」</a:t>
            </a:r>
            <a:r>
              <a:rPr lang="en-US" altLang="ja-JP" dirty="0">
                <a:hlinkClick r:id="rId5">
                  <a:extLst>
                    <a:ext uri="{A12FA001-AC4F-418D-AE19-62706E023703}">
                      <ahyp:hlinkClr xmlns:ahyp="http://schemas.microsoft.com/office/drawing/2018/hyperlinkcolor" val="tx"/>
                    </a:ext>
                  </a:extLst>
                </a:hlinkClick>
              </a:rPr>
              <a:t>2019</a:t>
            </a:r>
            <a:r>
              <a:rPr lang="ja-JP" altLang="en-US" dirty="0">
                <a:hlinkClick r:id="rId5">
                  <a:extLst>
                    <a:ext uri="{A12FA001-AC4F-418D-AE19-62706E023703}">
                      <ahyp:hlinkClr xmlns:ahyp="http://schemas.microsoft.com/office/drawing/2018/hyperlinkcolor" val="tx"/>
                    </a:ext>
                  </a:extLst>
                </a:hlinkClick>
              </a:rPr>
              <a:t>年５月</a:t>
            </a:r>
            <a:r>
              <a:rPr lang="en-US" altLang="ja-JP" dirty="0">
                <a:hlinkClick r:id="rId5">
                  <a:extLst>
                    <a:ext uri="{A12FA001-AC4F-418D-AE19-62706E023703}">
                      <ahyp:hlinkClr xmlns:ahyp="http://schemas.microsoft.com/office/drawing/2018/hyperlinkcolor" val="tx"/>
                    </a:ext>
                  </a:extLst>
                </a:hlinkClick>
              </a:rPr>
              <a:t>1</a:t>
            </a:r>
            <a:r>
              <a:rPr lang="ja-JP" altLang="en-US" dirty="0">
                <a:hlinkClick r:id="rId5">
                  <a:extLst>
                    <a:ext uri="{A12FA001-AC4F-418D-AE19-62706E023703}">
                      <ahyp:hlinkClr xmlns:ahyp="http://schemas.microsoft.com/office/drawing/2018/hyperlinkcolor" val="tx"/>
                    </a:ext>
                  </a:extLst>
                </a:hlinkClick>
              </a:rPr>
              <a:t>６日配信　　</a:t>
            </a:r>
            <a:endParaRPr lang="en-US" altLang="ja-JP" dirty="0">
              <a:hlinkClick r:id="rId5">
                <a:extLst>
                  <a:ext uri="{A12FA001-AC4F-418D-AE19-62706E023703}">
                    <ahyp:hlinkClr xmlns:ahyp="http://schemas.microsoft.com/office/drawing/2018/hyperlinkcolor" val="tx"/>
                  </a:ext>
                </a:extLst>
              </a:hlinkClick>
            </a:endParaRPr>
          </a:p>
          <a:p>
            <a:r>
              <a:rPr lang="ja-JP" altLang="en-US" dirty="0">
                <a:hlinkClick r:id="rId5">
                  <a:extLst>
                    <a:ext uri="{A12FA001-AC4F-418D-AE19-62706E023703}">
                      <ahyp:hlinkClr xmlns:ahyp="http://schemas.microsoft.com/office/drawing/2018/hyperlinkcolor" val="tx"/>
                    </a:ext>
                  </a:extLst>
                </a:hlinkClick>
              </a:rPr>
              <a:t>（</a:t>
            </a:r>
            <a:r>
              <a:rPr lang="en-US" altLang="ja-JP" dirty="0">
                <a:hlinkClick r:id="rId6">
                  <a:extLst>
                    <a:ext uri="{A12FA001-AC4F-418D-AE19-62706E023703}">
                      <ahyp:hlinkClr xmlns:ahyp="http://schemas.microsoft.com/office/drawing/2018/hyperlinkcolor" val="tx"/>
                    </a:ext>
                  </a:extLst>
                </a:hlinkClick>
              </a:rPr>
              <a:t>https://news.livedoor.com/article/detail/16467729/</a:t>
            </a:r>
            <a:r>
              <a:rPr lang="ja-JP" altLang="en-US" dirty="0">
                <a:hlinkClick r:id="rId6">
                  <a:extLst>
                    <a:ext uri="{A12FA001-AC4F-418D-AE19-62706E023703}">
                      <ahyp:hlinkClr xmlns:ahyp="http://schemas.microsoft.com/office/drawing/2018/hyperlinkcolor" val="tx"/>
                    </a:ext>
                  </a:extLst>
                </a:hlinkClick>
              </a:rPr>
              <a:t>）　＜</a:t>
            </a:r>
            <a:r>
              <a:rPr lang="en-US" altLang="ja-JP" dirty="0">
                <a:hlinkClick r:id="rId6">
                  <a:extLst>
                    <a:ext uri="{A12FA001-AC4F-418D-AE19-62706E023703}">
                      <ahyp:hlinkClr xmlns:ahyp="http://schemas.microsoft.com/office/drawing/2018/hyperlinkcolor" val="tx"/>
                    </a:ext>
                  </a:extLst>
                </a:hlinkClick>
              </a:rPr>
              <a:t>2019</a:t>
            </a:r>
            <a:r>
              <a:rPr lang="ja-JP" altLang="en-US" dirty="0"/>
              <a:t>年６月</a:t>
            </a:r>
            <a:r>
              <a:rPr lang="en-US" altLang="ja-JP" dirty="0"/>
              <a:t>19</a:t>
            </a:r>
            <a:r>
              <a:rPr lang="ja-JP" altLang="en-US" dirty="0"/>
              <a:t>日アクセス＞</a:t>
            </a:r>
            <a:endParaRPr lang="en-US" altLang="ja-JP" dirty="0"/>
          </a:p>
          <a:p>
            <a:endParaRPr lang="en-US" altLang="ja-JP" dirty="0"/>
          </a:p>
        </p:txBody>
      </p:sp>
      <p:pic>
        <p:nvPicPr>
          <p:cNvPr id="8" name="グラフィックス 3" descr="ゴム製のアヒル">
            <a:extLst>
              <a:ext uri="{FF2B5EF4-FFF2-40B4-BE49-F238E27FC236}">
                <a16:creationId xmlns:a16="http://schemas.microsoft.com/office/drawing/2014/main" id="{E651A982-2ECB-448F-9D80-CEBBB3A0E97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81862" y="506128"/>
            <a:ext cx="914400" cy="914400"/>
          </a:xfrm>
          <a:prstGeom prst="rect">
            <a:avLst/>
          </a:prstGeom>
          <a:noFill/>
          <a:ln cap="flat">
            <a:noFill/>
          </a:ln>
        </p:spPr>
      </p:pic>
      <p:sp>
        <p:nvSpPr>
          <p:cNvPr id="9" name="正方形/長方形 8">
            <a:extLst>
              <a:ext uri="{FF2B5EF4-FFF2-40B4-BE49-F238E27FC236}">
                <a16:creationId xmlns:a16="http://schemas.microsoft.com/office/drawing/2014/main" id="{70AAEBF6-2969-441F-90AA-2BD40E11B19B}"/>
              </a:ext>
            </a:extLst>
          </p:cNvPr>
          <p:cNvSpPr/>
          <p:nvPr/>
        </p:nvSpPr>
        <p:spPr>
          <a:xfrm>
            <a:off x="641131" y="4505156"/>
            <a:ext cx="4477208" cy="1754326"/>
          </a:xfrm>
          <a:prstGeom prst="rect">
            <a:avLst/>
          </a:prstGeom>
        </p:spPr>
        <p:txBody>
          <a:bodyPr wrap="square">
            <a:spAutoFit/>
          </a:bodyPr>
          <a:lstStyle/>
          <a:p>
            <a:r>
              <a:rPr lang="en-US" altLang="ja-JP" dirty="0" err="1">
                <a:hlinkClick r:id="rId9">
                  <a:extLst>
                    <a:ext uri="{A12FA001-AC4F-418D-AE19-62706E023703}">
                      <ahyp:hlinkClr xmlns:ahyp="http://schemas.microsoft.com/office/drawing/2018/hyperlinkcolor" val="tx"/>
                    </a:ext>
                  </a:extLst>
                </a:hlinkClick>
              </a:rPr>
              <a:t>Fassionsnap</a:t>
            </a:r>
            <a:r>
              <a:rPr lang="ja-JP" altLang="en-US" dirty="0">
                <a:hlinkClick r:id="rId9">
                  <a:extLst>
                    <a:ext uri="{A12FA001-AC4F-418D-AE19-62706E023703}">
                      <ahyp:hlinkClr xmlns:ahyp="http://schemas.microsoft.com/office/drawing/2018/hyperlinkcolor" val="tx"/>
                    </a:ext>
                  </a:extLst>
                </a:hlinkClick>
              </a:rPr>
              <a:t>「</a:t>
            </a:r>
            <a:r>
              <a:rPr lang="en-US" altLang="ja-JP" dirty="0">
                <a:hlinkClick r:id="rId9">
                  <a:extLst>
                    <a:ext uri="{A12FA001-AC4F-418D-AE19-62706E023703}">
                      <ahyp:hlinkClr xmlns:ahyp="http://schemas.microsoft.com/office/drawing/2018/hyperlinkcolor" val="tx"/>
                    </a:ext>
                  </a:extLst>
                </a:hlinkClick>
              </a:rPr>
              <a:t>“</a:t>
            </a:r>
            <a:r>
              <a:rPr lang="ja-JP" altLang="en-US" dirty="0">
                <a:hlinkClick r:id="rId9">
                  <a:extLst>
                    <a:ext uri="{A12FA001-AC4F-418D-AE19-62706E023703}">
                      <ahyp:hlinkClr xmlns:ahyp="http://schemas.microsoft.com/office/drawing/2018/hyperlinkcolor" val="tx"/>
                    </a:ext>
                  </a:extLst>
                </a:hlinkClick>
              </a:rPr>
              <a:t>声かけ不要バック”の話題が広まる　８割が賛成派」</a:t>
            </a:r>
            <a:r>
              <a:rPr lang="en-US" altLang="ja-JP" dirty="0">
                <a:hlinkClick r:id="rId9">
                  <a:extLst>
                    <a:ext uri="{A12FA001-AC4F-418D-AE19-62706E023703}">
                      <ahyp:hlinkClr xmlns:ahyp="http://schemas.microsoft.com/office/drawing/2018/hyperlinkcolor" val="tx"/>
                    </a:ext>
                  </a:extLst>
                </a:hlinkClick>
              </a:rPr>
              <a:t>2017</a:t>
            </a:r>
            <a:r>
              <a:rPr lang="ja-JP" altLang="en-US" dirty="0">
                <a:hlinkClick r:id="rId9">
                  <a:extLst>
                    <a:ext uri="{A12FA001-AC4F-418D-AE19-62706E023703}">
                      <ahyp:hlinkClr xmlns:ahyp="http://schemas.microsoft.com/office/drawing/2018/hyperlinkcolor" val="tx"/>
                    </a:ext>
                  </a:extLst>
                </a:hlinkClick>
              </a:rPr>
              <a:t>年</a:t>
            </a:r>
            <a:r>
              <a:rPr lang="en-US" altLang="ja-JP" dirty="0">
                <a:hlinkClick r:id="rId9">
                  <a:extLst>
                    <a:ext uri="{A12FA001-AC4F-418D-AE19-62706E023703}">
                      <ahyp:hlinkClr xmlns:ahyp="http://schemas.microsoft.com/office/drawing/2018/hyperlinkcolor" val="tx"/>
                    </a:ext>
                  </a:extLst>
                </a:hlinkClick>
              </a:rPr>
              <a:t>6</a:t>
            </a:r>
            <a:r>
              <a:rPr lang="ja-JP" altLang="en-US" dirty="0">
                <a:hlinkClick r:id="rId9">
                  <a:extLst>
                    <a:ext uri="{A12FA001-AC4F-418D-AE19-62706E023703}">
                      <ahyp:hlinkClr xmlns:ahyp="http://schemas.microsoft.com/office/drawing/2018/hyperlinkcolor" val="tx"/>
                    </a:ext>
                  </a:extLst>
                </a:hlinkClick>
              </a:rPr>
              <a:t>月</a:t>
            </a:r>
            <a:r>
              <a:rPr lang="en-US" altLang="ja-JP" dirty="0">
                <a:hlinkClick r:id="rId9">
                  <a:extLst>
                    <a:ext uri="{A12FA001-AC4F-418D-AE19-62706E023703}">
                      <ahyp:hlinkClr xmlns:ahyp="http://schemas.microsoft.com/office/drawing/2018/hyperlinkcolor" val="tx"/>
                    </a:ext>
                  </a:extLst>
                </a:hlinkClick>
              </a:rPr>
              <a:t>5</a:t>
            </a:r>
            <a:r>
              <a:rPr lang="ja-JP" altLang="en-US" dirty="0">
                <a:hlinkClick r:id="rId9">
                  <a:extLst>
                    <a:ext uri="{A12FA001-AC4F-418D-AE19-62706E023703}">
                      <ahyp:hlinkClr xmlns:ahyp="http://schemas.microsoft.com/office/drawing/2018/hyperlinkcolor" val="tx"/>
                    </a:ext>
                  </a:extLst>
                </a:hlinkClick>
              </a:rPr>
              <a:t>日配信（</a:t>
            </a:r>
            <a:r>
              <a:rPr lang="en-US" altLang="ja-JP" dirty="0">
                <a:hlinkClick r:id="rId9">
                  <a:extLst>
                    <a:ext uri="{A12FA001-AC4F-418D-AE19-62706E023703}">
                      <ahyp:hlinkClr xmlns:ahyp="http://schemas.microsoft.com/office/drawing/2018/hyperlinkcolor" val="tx"/>
                    </a:ext>
                  </a:extLst>
                </a:hlinkClick>
              </a:rPr>
              <a:t>h</a:t>
            </a:r>
            <a:r>
              <a:rPr lang="en-US" altLang="ja-JP" dirty="0">
                <a:hlinkClick r:id="rId9"/>
              </a:rPr>
              <a:t>ttps://www.fashionsnap.com/article/2017-05-25/urban-research/</a:t>
            </a:r>
            <a:r>
              <a:rPr lang="ja-JP" altLang="en-US" dirty="0"/>
              <a:t>）＜</a:t>
            </a:r>
            <a:r>
              <a:rPr lang="en-US" altLang="ja-JP" dirty="0"/>
              <a:t>2019</a:t>
            </a:r>
            <a:r>
              <a:rPr lang="ja-JP" altLang="en-US" dirty="0"/>
              <a:t>年８月</a:t>
            </a:r>
            <a:r>
              <a:rPr lang="en-US" altLang="ja-JP" dirty="0"/>
              <a:t>15</a:t>
            </a:r>
            <a:r>
              <a:rPr lang="ja-JP" altLang="en-US" dirty="0"/>
              <a:t>日アクセス＞</a:t>
            </a:r>
            <a:endParaRPr lang="en-US" altLang="ja-JP" dirty="0"/>
          </a:p>
        </p:txBody>
      </p:sp>
      <p:sp>
        <p:nvSpPr>
          <p:cNvPr id="10" name="楕円 9">
            <a:extLst>
              <a:ext uri="{FF2B5EF4-FFF2-40B4-BE49-F238E27FC236}">
                <a16:creationId xmlns:a16="http://schemas.microsoft.com/office/drawing/2014/main" id="{2FB16ABE-9383-458D-B33F-4B5C21574963}"/>
              </a:ext>
            </a:extLst>
          </p:cNvPr>
          <p:cNvSpPr/>
          <p:nvPr/>
        </p:nvSpPr>
        <p:spPr>
          <a:xfrm>
            <a:off x="2753591" y="1305918"/>
            <a:ext cx="3170914" cy="1169425"/>
          </a:xfrm>
          <a:prstGeom prst="ellipse">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ja-JP" altLang="en-US" dirty="0">
                <a:solidFill>
                  <a:schemeClr val="tx1"/>
                </a:solidFill>
              </a:rPr>
              <a:t>アパレルでの声掛け</a:t>
            </a:r>
            <a:endParaRPr lang="en-US" altLang="ja-JP" dirty="0">
              <a:solidFill>
                <a:schemeClr val="tx1"/>
              </a:solidFill>
            </a:endParaRPr>
          </a:p>
          <a:p>
            <a:r>
              <a:rPr lang="ja-JP" altLang="en-US" dirty="0">
                <a:solidFill>
                  <a:schemeClr val="tx1"/>
                </a:solidFill>
              </a:rPr>
              <a:t>不要バック</a:t>
            </a:r>
            <a:endParaRPr lang="en-US" altLang="ja-JP" dirty="0">
              <a:solidFill>
                <a:schemeClr val="tx1"/>
              </a:solidFill>
            </a:endParaRPr>
          </a:p>
        </p:txBody>
      </p:sp>
      <p:sp>
        <p:nvSpPr>
          <p:cNvPr id="11" name="楕円 10">
            <a:extLst>
              <a:ext uri="{FF2B5EF4-FFF2-40B4-BE49-F238E27FC236}">
                <a16:creationId xmlns:a16="http://schemas.microsoft.com/office/drawing/2014/main" id="{8EB856B5-59E8-4FB3-9C46-29C6C87F2512}"/>
              </a:ext>
            </a:extLst>
          </p:cNvPr>
          <p:cNvSpPr/>
          <p:nvPr/>
        </p:nvSpPr>
        <p:spPr>
          <a:xfrm>
            <a:off x="4339048" y="2696556"/>
            <a:ext cx="4091967" cy="1267513"/>
          </a:xfrm>
          <a:prstGeom prst="ellipse">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ja-JP" altLang="en-US" dirty="0">
                <a:solidFill>
                  <a:schemeClr val="tx1"/>
                </a:solidFill>
              </a:rPr>
              <a:t>タクシーで話しかけないオプションの追加</a:t>
            </a:r>
          </a:p>
        </p:txBody>
      </p:sp>
      <p:sp>
        <p:nvSpPr>
          <p:cNvPr id="12" name="角丸四角形 3">
            <a:extLst>
              <a:ext uri="{FF2B5EF4-FFF2-40B4-BE49-F238E27FC236}">
                <a16:creationId xmlns:a16="http://schemas.microsoft.com/office/drawing/2014/main" id="{AE1586B1-898D-4334-AA28-778C5A48F3D9}"/>
              </a:ext>
            </a:extLst>
          </p:cNvPr>
          <p:cNvSpPr txBox="1">
            <a:spLocks/>
          </p:cNvSpPr>
          <p:nvPr/>
        </p:nvSpPr>
        <p:spPr>
          <a:xfrm>
            <a:off x="4608919" y="5634785"/>
            <a:ext cx="6038302" cy="108266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DAE3F3"/>
          </a:solidFill>
          <a:ln w="12701" cap="flat">
            <a:solidFill>
              <a:srgbClr val="FFFFFF"/>
            </a:solidFill>
            <a:prstDash val="solid"/>
            <a:miter/>
          </a:ln>
        </p:spPr>
        <p:txBody>
          <a:bodyPr vert="horz" wrap="square" lIns="91440" tIns="0" rIns="91440" bIns="45720" anchor="ctr" anchorCtr="1" compatLnSpc="1">
            <a:noAutofit/>
          </a:bodyPr>
          <a:lstStyle>
            <a:lvl1pPr marL="228600" marR="0" lvl="0" indent="-228600" algn="l" defTabSz="914400" rtl="0" fontAlgn="auto" hangingPunct="1">
              <a:lnSpc>
                <a:spcPct val="90000"/>
              </a:lnSpc>
              <a:spcBef>
                <a:spcPts val="1000"/>
              </a:spcBef>
              <a:spcAft>
                <a:spcPts val="0"/>
              </a:spcAft>
              <a:buSzPct val="100000"/>
              <a:buFont typeface="Arial" pitchFamily="34"/>
              <a:buChar char="•"/>
              <a:tabLst/>
              <a:defRPr lang="ja-JP" sz="2800" b="0" i="0" u="none" strike="noStrike" kern="1200" cap="none" spc="0" baseline="0">
                <a:solidFill>
                  <a:srgbClr val="000000"/>
                </a:solidFill>
                <a:uFillTx/>
                <a:latin typeface="游ゴシック"/>
                <a:ea typeface="游ゴシック" pitchFamily="34"/>
              </a:defRPr>
            </a:lvl1pPr>
            <a:lvl2pPr marL="685800" marR="0" lvl="1" indent="-228600" algn="l" defTabSz="914400" rtl="0" fontAlgn="auto" hangingPunct="1">
              <a:lnSpc>
                <a:spcPct val="90000"/>
              </a:lnSpc>
              <a:spcBef>
                <a:spcPts val="500"/>
              </a:spcBef>
              <a:spcAft>
                <a:spcPts val="0"/>
              </a:spcAft>
              <a:buSzPct val="100000"/>
              <a:buFont typeface="Arial" pitchFamily="34"/>
              <a:buChar char="•"/>
              <a:tabLst/>
              <a:defRPr lang="ja-JP" sz="2400" b="0" i="0" u="none" strike="noStrike" kern="1200" cap="none" spc="0" baseline="0">
                <a:solidFill>
                  <a:srgbClr val="000000"/>
                </a:solidFill>
                <a:uFillTx/>
                <a:latin typeface="游ゴシック"/>
                <a:ea typeface="游ゴシック" pitchFamily="34"/>
              </a:defRPr>
            </a:lvl2pPr>
            <a:lvl3pPr marL="1143000" marR="0" lvl="2" indent="-228600" algn="l" defTabSz="914400" rtl="0" fontAlgn="auto" hangingPunct="1">
              <a:lnSpc>
                <a:spcPct val="90000"/>
              </a:lnSpc>
              <a:spcBef>
                <a:spcPts val="500"/>
              </a:spcBef>
              <a:spcAft>
                <a:spcPts val="0"/>
              </a:spcAft>
              <a:buSzPct val="100000"/>
              <a:buFont typeface="Arial" pitchFamily="34"/>
              <a:buChar char="•"/>
              <a:tabLst/>
              <a:defRPr lang="ja-JP" sz="2000" b="0" i="0" u="none" strike="noStrike" kern="1200" cap="none" spc="0" baseline="0">
                <a:solidFill>
                  <a:srgbClr val="000000"/>
                </a:solidFill>
                <a:uFillTx/>
                <a:latin typeface="游ゴシック"/>
                <a:ea typeface="游ゴシック" pitchFamily="34"/>
              </a:defRPr>
            </a:lvl3pPr>
            <a:lvl4pPr marL="1600200" marR="0" lvl="3" indent="-228600" algn="l" defTabSz="914400" rtl="0" fontAlgn="auto" hangingPunct="1">
              <a:lnSpc>
                <a:spcPct val="90000"/>
              </a:lnSpc>
              <a:spcBef>
                <a:spcPts val="500"/>
              </a:spcBef>
              <a:spcAft>
                <a:spcPts val="0"/>
              </a:spcAft>
              <a:buSzPct val="100000"/>
              <a:buFont typeface="Arial" pitchFamily="34"/>
              <a:buChar char="•"/>
              <a:tabLst/>
              <a:defRPr lang="ja-JP" sz="1800" b="0" i="0" u="none" strike="noStrike" kern="1200" cap="none" spc="0" baseline="0">
                <a:solidFill>
                  <a:srgbClr val="000000"/>
                </a:solidFill>
                <a:uFillTx/>
                <a:latin typeface="游ゴシック"/>
                <a:ea typeface="游ゴシック" pitchFamily="34"/>
              </a:defRPr>
            </a:lvl4pPr>
            <a:lvl5pPr marL="2057400" marR="0" lvl="4" indent="-228600" algn="l" defTabSz="914400" rtl="0" fontAlgn="auto" hangingPunct="1">
              <a:lnSpc>
                <a:spcPct val="90000"/>
              </a:lnSpc>
              <a:spcBef>
                <a:spcPts val="500"/>
              </a:spcBef>
              <a:spcAft>
                <a:spcPts val="0"/>
              </a:spcAft>
              <a:buSzPct val="100000"/>
              <a:buFont typeface="Arial" pitchFamily="34"/>
              <a:buChar char="•"/>
              <a:tabLst/>
              <a:defRPr lang="ja-JP" sz="1800" b="0" i="0" u="none" strike="noStrike" kern="1200" cap="none" spc="0" baseline="0">
                <a:solidFill>
                  <a:srgbClr val="000000"/>
                </a:solidFill>
                <a:uFillTx/>
                <a:latin typeface="游ゴシック"/>
                <a:ea typeface="游ゴシック" pitchFamily="34"/>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lnSpc>
                <a:spcPct val="100000"/>
              </a:lnSpc>
              <a:spcBef>
                <a:spcPts val="0"/>
              </a:spcBef>
              <a:buFont typeface="Arial" pitchFamily="34"/>
              <a:buNone/>
              <a:defRPr sz="1800" b="0" i="0" u="none" strike="noStrike" kern="0" cap="none" spc="0" baseline="0">
                <a:solidFill>
                  <a:srgbClr val="000000"/>
                </a:solidFill>
                <a:uFillTx/>
              </a:defRPr>
            </a:pPr>
            <a:endParaRPr kumimoji="1" lang="ja-JP" altLang="en-US" sz="2400" kern="0" dirty="0"/>
          </a:p>
          <a:p>
            <a:pPr marL="0" indent="0" algn="ctr">
              <a:lnSpc>
                <a:spcPct val="100000"/>
              </a:lnSpc>
              <a:spcBef>
                <a:spcPts val="0"/>
              </a:spcBef>
              <a:buFont typeface="Arial" pitchFamily="34"/>
              <a:buNone/>
              <a:defRPr sz="1800" b="0" i="0" u="none" strike="noStrike" kern="0" cap="none" spc="0" baseline="0">
                <a:solidFill>
                  <a:srgbClr val="000000"/>
                </a:solidFill>
                <a:uFillTx/>
              </a:defRPr>
            </a:pPr>
            <a:r>
              <a:rPr kumimoji="0" lang="ja-JP" altLang="en-US" sz="2400" dirty="0"/>
              <a:t>消費者は接客を必要としない、あるいは不快に感じるようになった</a:t>
            </a:r>
            <a:endParaRPr kumimoji="0" lang="en-US" altLang="ja-JP" sz="2400" dirty="0"/>
          </a:p>
        </p:txBody>
      </p:sp>
      <p:sp>
        <p:nvSpPr>
          <p:cNvPr id="6" name="スライド番号プレースホルダー 5">
            <a:extLst>
              <a:ext uri="{FF2B5EF4-FFF2-40B4-BE49-F238E27FC236}">
                <a16:creationId xmlns:a16="http://schemas.microsoft.com/office/drawing/2014/main" id="{D831DA22-3251-4C43-B752-B612DFC8772E}"/>
              </a:ext>
            </a:extLst>
          </p:cNvPr>
          <p:cNvSpPr>
            <a:spLocks noGrp="1"/>
          </p:cNvSpPr>
          <p:nvPr>
            <p:ph type="sldNum" sz="quarter" idx="8"/>
          </p:nvPr>
        </p:nvSpPr>
        <p:spPr/>
        <p:txBody>
          <a:bodyPr/>
          <a:lstStyle/>
          <a:p>
            <a:pPr lvl="0"/>
            <a:fld id="{3B6B82C3-CCA1-4E3C-85AE-ADEF63AA065E}" type="slidenum">
              <a:rPr lang="en-US" altLang="ja-JP" smtClean="0"/>
              <a:t>5</a:t>
            </a:fld>
            <a:endParaRPr lang="ja-JP" altLang="en-US" dirty="0"/>
          </a:p>
        </p:txBody>
      </p:sp>
    </p:spTree>
    <p:extLst>
      <p:ext uri="{BB962C8B-B14F-4D97-AF65-F5344CB8AC3E}">
        <p14:creationId xmlns:p14="http://schemas.microsoft.com/office/powerpoint/2010/main" val="151557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name="Slide9">
    <p:bg>
      <p:bgPr>
        <a:solidFill>
          <a:srgbClr val="FFFFFF"/>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CC62DB6-A027-49EF-8E4B-5DB673EA404F}"/>
              </a:ext>
            </a:extLst>
          </p:cNvPr>
          <p:cNvSpPr txBox="1">
            <a:spLocks noGrp="1"/>
          </p:cNvSpPr>
          <p:nvPr>
            <p:ph type="title"/>
          </p:nvPr>
        </p:nvSpPr>
        <p:spPr>
          <a:xfrm>
            <a:off x="1913464" y="365129"/>
            <a:ext cx="9440329" cy="1325559"/>
          </a:xfrm>
        </p:spPr>
        <p:txBody>
          <a:bodyPr/>
          <a:lstStyle/>
          <a:p>
            <a:pPr lvl="0"/>
            <a:r>
              <a:rPr lang="ja-JP" altLang="en-US" sz="4000" dirty="0"/>
              <a:t>現状分析</a:t>
            </a:r>
            <a:endParaRPr lang="ja-JP" sz="4000" dirty="0"/>
          </a:p>
        </p:txBody>
      </p:sp>
      <p:sp>
        <p:nvSpPr>
          <p:cNvPr id="4" name="コンテンツ プレースホルダー 2">
            <a:extLst>
              <a:ext uri="{FF2B5EF4-FFF2-40B4-BE49-F238E27FC236}">
                <a16:creationId xmlns:a16="http://schemas.microsoft.com/office/drawing/2014/main" id="{6A6451CD-A265-4DBB-9469-1E1E011C286E}"/>
              </a:ext>
            </a:extLst>
          </p:cNvPr>
          <p:cNvSpPr txBox="1">
            <a:spLocks noGrp="1"/>
          </p:cNvSpPr>
          <p:nvPr>
            <p:ph idx="1"/>
          </p:nvPr>
        </p:nvSpPr>
        <p:spPr>
          <a:xfrm>
            <a:off x="838203" y="1690689"/>
            <a:ext cx="10515600" cy="4985884"/>
          </a:xfrm>
        </p:spPr>
        <p:txBody>
          <a:bodyPr>
            <a:normAutofit lnSpcReduction="10000"/>
          </a:bodyPr>
          <a:lstStyle/>
          <a:p>
            <a:pPr lvl="0">
              <a:buFont typeface="Wingdings" pitchFamily="2"/>
              <a:buChar char="ü"/>
            </a:pPr>
            <a:endParaRPr lang="en-US" sz="600" dirty="0"/>
          </a:p>
          <a:p>
            <a:pPr marL="0" lvl="0" indent="0">
              <a:lnSpc>
                <a:spcPct val="160000"/>
              </a:lnSpc>
              <a:buNone/>
            </a:pPr>
            <a:r>
              <a:rPr lang="ja-JP" sz="2000" dirty="0"/>
              <a:t>東京・渋谷のアパレル店で働く２０歳の女性店員もこう話した。「</a:t>
            </a:r>
            <a:r>
              <a:rPr lang="ja-JP" sz="2000" dirty="0">
                <a:solidFill>
                  <a:srgbClr val="FF0000"/>
                </a:solidFill>
              </a:rPr>
              <a:t>ガンガン話しかけた方が確実に売り上げは伸びます。</a:t>
            </a:r>
            <a:r>
              <a:rPr lang="ja-JP" sz="2000" dirty="0"/>
              <a:t>売り上げが出世に直結するので、声かけをやめることはないですよ」関西大学社会学部の池内裕美教授（消費者心理）によると、消費者の心理プロセスを表す</a:t>
            </a:r>
            <a:r>
              <a:rPr lang="ja-JP" sz="2000" dirty="0">
                <a:solidFill>
                  <a:srgbClr val="FF0000"/>
                </a:solidFill>
              </a:rPr>
              <a:t>「ＡＩＤＭＡ（アイドマ）の法則」に従えば、店員の声かけは「理にかなっている」</a:t>
            </a:r>
            <a:r>
              <a:rPr lang="ja-JP" sz="2000" dirty="0"/>
              <a:t>という。だが、１９２０年代に米国で提唱されたという「ＡＩＤＭＡの法則」は、</a:t>
            </a:r>
            <a:r>
              <a:rPr lang="ja-JP" sz="2000" dirty="0">
                <a:solidFill>
                  <a:srgbClr val="FF0000"/>
                </a:solidFill>
              </a:rPr>
              <a:t>ネットやＳＮＳの登場で「前提が崩れた」</a:t>
            </a:r>
            <a:r>
              <a:rPr lang="ja-JP" sz="2000" dirty="0"/>
              <a:t>と池内教授はみる。「情報を効率的に集められるようになり、かつて情報源だった</a:t>
            </a:r>
            <a:r>
              <a:rPr lang="ja-JP" sz="2000" dirty="0">
                <a:solidFill>
                  <a:srgbClr val="FF0000"/>
                </a:solidFill>
              </a:rPr>
              <a:t>店員の声は、余計なノイズ（雑音）になってしまった可能性がある</a:t>
            </a:r>
            <a:r>
              <a:rPr lang="ja-JP" sz="2000" dirty="0"/>
              <a:t>」</a:t>
            </a:r>
            <a:endParaRPr lang="en-US" sz="2000" dirty="0"/>
          </a:p>
          <a:p>
            <a:pPr marL="0" lvl="0" indent="0">
              <a:buNone/>
            </a:pPr>
            <a:endParaRPr lang="en-US" sz="2000" dirty="0"/>
          </a:p>
          <a:p>
            <a:pPr marL="0" lvl="0" indent="0">
              <a:buNone/>
            </a:pPr>
            <a:r>
              <a:rPr lang="ja-JP" sz="1400" dirty="0"/>
              <a:t>朝日新聞デジタ</a:t>
            </a:r>
            <a:r>
              <a:rPr lang="ja-JP" altLang="en-US" sz="1400" dirty="0"/>
              <a:t>ル「</a:t>
            </a:r>
            <a:r>
              <a:rPr lang="ja-JP" sz="1400" dirty="0"/>
              <a:t>店員の声かけ怖い？消費者心理の法則</a:t>
            </a:r>
            <a:r>
              <a:rPr lang="en-US" altLang="ja-JP" sz="1400" dirty="0"/>
              <a:t>『</a:t>
            </a:r>
            <a:r>
              <a:rPr lang="ja-JP" sz="1400" dirty="0"/>
              <a:t>崩れた</a:t>
            </a:r>
            <a:r>
              <a:rPr lang="en-US" altLang="ja-JP" sz="1400" dirty="0"/>
              <a:t>』</a:t>
            </a:r>
            <a:r>
              <a:rPr lang="ja-JP" sz="1400" dirty="0"/>
              <a:t>背景は</a:t>
            </a:r>
            <a:r>
              <a:rPr lang="ja-JP" altLang="en-US" sz="1400" dirty="0"/>
              <a:t>」</a:t>
            </a:r>
            <a:r>
              <a:rPr lang="en-US" sz="1400" dirty="0"/>
              <a:t> </a:t>
            </a:r>
            <a:r>
              <a:rPr lang="en-US" altLang="ja-JP" sz="1400" dirty="0"/>
              <a:t>2019</a:t>
            </a:r>
            <a:r>
              <a:rPr lang="ja-JP" altLang="en-US" sz="1400" dirty="0"/>
              <a:t>年１月</a:t>
            </a:r>
            <a:r>
              <a:rPr lang="en-US" altLang="ja-JP" sz="1400" dirty="0"/>
              <a:t>11</a:t>
            </a:r>
            <a:r>
              <a:rPr lang="ja-JP" altLang="en-US" sz="1400" dirty="0"/>
              <a:t>日配信</a:t>
            </a:r>
            <a:endParaRPr lang="en-US" sz="1400" dirty="0"/>
          </a:p>
          <a:p>
            <a:pPr marL="0" lvl="0" indent="0">
              <a:buNone/>
            </a:pPr>
            <a:r>
              <a:rPr lang="ja-JP" altLang="en-US" sz="1400" dirty="0">
                <a:hlinkClick r:id="rId2"/>
              </a:rPr>
              <a:t>（</a:t>
            </a:r>
            <a:r>
              <a:rPr lang="en-US" sz="1400" dirty="0">
                <a:hlinkClick r:id="rId2"/>
              </a:rPr>
              <a:t>https://www.asahi.com/articles/ASLDW4QBQLDWPTIL00V.html</a:t>
            </a:r>
            <a:r>
              <a:rPr lang="ja-JP" altLang="en-US" sz="1400" dirty="0"/>
              <a:t>）　　＜</a:t>
            </a:r>
            <a:r>
              <a:rPr lang="en-US" altLang="ja-JP" sz="1400" dirty="0"/>
              <a:t>2019</a:t>
            </a:r>
            <a:r>
              <a:rPr lang="ja-JP" altLang="en-US" sz="1400" dirty="0"/>
              <a:t>年６月</a:t>
            </a:r>
            <a:r>
              <a:rPr lang="en-US" altLang="ja-JP" sz="1400" dirty="0"/>
              <a:t>19</a:t>
            </a:r>
            <a:r>
              <a:rPr lang="ja-JP" altLang="en-US" sz="1400" dirty="0"/>
              <a:t>日アクセス＞</a:t>
            </a:r>
            <a:r>
              <a:rPr lang="en-US" sz="1400" dirty="0"/>
              <a:t> </a:t>
            </a:r>
          </a:p>
        </p:txBody>
      </p:sp>
      <p:pic>
        <p:nvPicPr>
          <p:cNvPr id="5" name="グラフィックス 3" descr="ゴム製のアヒル">
            <a:extLst>
              <a:ext uri="{FF2B5EF4-FFF2-40B4-BE49-F238E27FC236}">
                <a16:creationId xmlns:a16="http://schemas.microsoft.com/office/drawing/2014/main" id="{A28ABDCC-FDD3-4AAE-B411-F1CC6D7829C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81862" y="506128"/>
            <a:ext cx="914400" cy="914400"/>
          </a:xfrm>
          <a:prstGeom prst="rect">
            <a:avLst/>
          </a:prstGeom>
          <a:noFill/>
          <a:ln cap="flat">
            <a:noFill/>
          </a:ln>
        </p:spPr>
      </p:pic>
      <p:sp>
        <p:nvSpPr>
          <p:cNvPr id="3" name="スライド番号プレースホルダー 2">
            <a:extLst>
              <a:ext uri="{FF2B5EF4-FFF2-40B4-BE49-F238E27FC236}">
                <a16:creationId xmlns:a16="http://schemas.microsoft.com/office/drawing/2014/main" id="{82E63432-1A54-7D44-808B-8E53A5B057B9}"/>
              </a:ext>
            </a:extLst>
          </p:cNvPr>
          <p:cNvSpPr>
            <a:spLocks noGrp="1"/>
          </p:cNvSpPr>
          <p:nvPr>
            <p:ph type="sldNum" sz="quarter" idx="8"/>
          </p:nvPr>
        </p:nvSpPr>
        <p:spPr/>
        <p:txBody>
          <a:bodyPr/>
          <a:lstStyle/>
          <a:p>
            <a:pPr lvl="0"/>
            <a:fld id="{3B6B82C3-CCA1-4E3C-85AE-ADEF63AA065E}" type="slidenum">
              <a:rPr lang="en-US" altLang="ja-JP" smtClean="0"/>
              <a:t>6</a:t>
            </a:fld>
            <a:endParaRPr lang="ja-JP"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2">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515DCD-E2B7-4B51-8567-2E8263E69C95}"/>
              </a:ext>
            </a:extLst>
          </p:cNvPr>
          <p:cNvSpPr txBox="1">
            <a:spLocks noGrp="1"/>
          </p:cNvSpPr>
          <p:nvPr>
            <p:ph type="title"/>
          </p:nvPr>
        </p:nvSpPr>
        <p:spPr>
          <a:xfrm>
            <a:off x="1971620" y="323944"/>
            <a:ext cx="9162141" cy="1325559"/>
          </a:xfrm>
        </p:spPr>
        <p:txBody>
          <a:bodyPr/>
          <a:lstStyle/>
          <a:p>
            <a:pPr lvl="0"/>
            <a:r>
              <a:rPr lang="ja-JP"/>
              <a:t>問題意識</a:t>
            </a:r>
          </a:p>
        </p:txBody>
      </p:sp>
      <p:sp>
        <p:nvSpPr>
          <p:cNvPr id="3" name="角丸四角形 3">
            <a:extLst>
              <a:ext uri="{FF2B5EF4-FFF2-40B4-BE49-F238E27FC236}">
                <a16:creationId xmlns:a16="http://schemas.microsoft.com/office/drawing/2014/main" id="{2DE4BCB8-36AC-4FE7-853D-BDEC8CC25AE1}"/>
              </a:ext>
            </a:extLst>
          </p:cNvPr>
          <p:cNvSpPr/>
          <p:nvPr/>
        </p:nvSpPr>
        <p:spPr>
          <a:xfrm>
            <a:off x="1412821" y="2754030"/>
            <a:ext cx="9506861" cy="156217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DAE3F3"/>
          </a:solidFill>
          <a:ln cap="flat">
            <a:noFill/>
            <a:prstDash val="solid"/>
          </a:ln>
        </p:spPr>
        <p:txBody>
          <a:bodyPr vert="horz" wrap="square" lIns="91440" tIns="45720" rIns="91440" bIns="45720"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400" b="0" i="0" u="none" strike="noStrike" kern="1200" cap="none" spc="0" baseline="0" dirty="0">
              <a:solidFill>
                <a:srgbClr val="000000"/>
              </a:solidFill>
              <a:uFillTx/>
              <a:latin typeface="游ゴシック"/>
              <a:ea typeface="游ゴシック" pitchFamily="34"/>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ja-JP" altLang="en-US" sz="2400" dirty="0">
                <a:solidFill>
                  <a:srgbClr val="000000"/>
                </a:solidFill>
                <a:latin typeface="游ゴシック"/>
                <a:ea typeface="游ゴシック" pitchFamily="34"/>
              </a:rPr>
              <a:t>店員の接客によって消費者に不快な感情が引き起こされ、本来の購買を促進させる接客に反して逆効果になっているのではないか。</a:t>
            </a:r>
            <a:endParaRPr lang="en-US" sz="2800" b="0" i="0" u="none" strike="noStrike" kern="1200" cap="none" spc="0" baseline="0" dirty="0">
              <a:solidFill>
                <a:srgbClr val="000000"/>
              </a:solidFill>
              <a:uFillTx/>
              <a:latin typeface="游ゴシック"/>
              <a:ea typeface="游ゴシック" pitchFamily="34"/>
            </a:endParaRP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400" b="0" i="0" u="none" strike="noStrike" kern="1200" cap="none" spc="0" baseline="0" dirty="0">
              <a:solidFill>
                <a:srgbClr val="000000"/>
              </a:solidFill>
              <a:uFillTx/>
              <a:latin typeface="游ゴシック"/>
              <a:ea typeface="游ゴシック" pitchFamily="34"/>
            </a:endParaRPr>
          </a:p>
        </p:txBody>
      </p:sp>
      <p:pic>
        <p:nvPicPr>
          <p:cNvPr id="4" name="グラフィックス 17" descr="葉">
            <a:extLst>
              <a:ext uri="{FF2B5EF4-FFF2-40B4-BE49-F238E27FC236}">
                <a16:creationId xmlns:a16="http://schemas.microsoft.com/office/drawing/2014/main" id="{BD0F3F12-A477-4592-AC93-CC3B747F98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55621" y="461095"/>
            <a:ext cx="914400" cy="914400"/>
          </a:xfrm>
          <a:prstGeom prst="rect">
            <a:avLst/>
          </a:prstGeom>
          <a:noFill/>
          <a:ln cap="flat">
            <a:noFill/>
          </a:ln>
        </p:spPr>
      </p:pic>
      <p:sp>
        <p:nvSpPr>
          <p:cNvPr id="5" name="スライド番号プレースホルダー 4">
            <a:extLst>
              <a:ext uri="{FF2B5EF4-FFF2-40B4-BE49-F238E27FC236}">
                <a16:creationId xmlns:a16="http://schemas.microsoft.com/office/drawing/2014/main" id="{483506F0-C492-954C-921E-5F5B30939EAD}"/>
              </a:ext>
            </a:extLst>
          </p:cNvPr>
          <p:cNvSpPr>
            <a:spLocks noGrp="1"/>
          </p:cNvSpPr>
          <p:nvPr>
            <p:ph type="sldNum" sz="quarter" idx="8"/>
          </p:nvPr>
        </p:nvSpPr>
        <p:spPr/>
        <p:txBody>
          <a:bodyPr/>
          <a:lstStyle/>
          <a:p>
            <a:pPr lvl="0"/>
            <a:fld id="{765260EC-5AFD-4B97-8E47-0116A1F979BE}" type="slidenum">
              <a:rPr lang="en-US" altLang="ja-JP" smtClean="0"/>
              <a:t>7</a:t>
            </a:fld>
            <a:endParaRPr lang="ja-JP"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8801B02-A6B5-4600-8D1B-AF9E98C7F639}"/>
              </a:ext>
            </a:extLst>
          </p:cNvPr>
          <p:cNvSpPr>
            <a:spLocks noGrp="1"/>
          </p:cNvSpPr>
          <p:nvPr>
            <p:ph type="title"/>
          </p:nvPr>
        </p:nvSpPr>
        <p:spPr/>
        <p:txBody>
          <a:bodyPr/>
          <a:lstStyle/>
          <a:p>
            <a:r>
              <a:rPr kumimoji="1" lang="ja-JP" altLang="en-US" dirty="0"/>
              <a:t>　先行研究</a:t>
            </a:r>
            <a:r>
              <a:rPr kumimoji="1" lang="en-US" altLang="ja-JP" dirty="0"/>
              <a:t>【</a:t>
            </a:r>
            <a:r>
              <a:rPr kumimoji="1" lang="ja-JP" altLang="en-US" dirty="0"/>
              <a:t>接客</a:t>
            </a:r>
            <a:r>
              <a:rPr kumimoji="1" lang="en-US" altLang="ja-JP" dirty="0"/>
              <a:t>】</a:t>
            </a:r>
            <a:endParaRPr kumimoji="1" lang="ja-JP" altLang="en-US" dirty="0"/>
          </a:p>
        </p:txBody>
      </p:sp>
      <p:sp>
        <p:nvSpPr>
          <p:cNvPr id="3" name="コンテンツ プレースホルダー 2">
            <a:extLst>
              <a:ext uri="{FF2B5EF4-FFF2-40B4-BE49-F238E27FC236}">
                <a16:creationId xmlns:a16="http://schemas.microsoft.com/office/drawing/2014/main" id="{67C4C376-62AC-4E86-8871-6BDE9D344AC0}"/>
              </a:ext>
            </a:extLst>
          </p:cNvPr>
          <p:cNvSpPr>
            <a:spLocks noGrp="1"/>
          </p:cNvSpPr>
          <p:nvPr>
            <p:ph idx="1"/>
          </p:nvPr>
        </p:nvSpPr>
        <p:spPr>
          <a:xfrm>
            <a:off x="838203" y="1892436"/>
            <a:ext cx="10515600" cy="4351336"/>
          </a:xfrm>
        </p:spPr>
        <p:txBody>
          <a:bodyPr>
            <a:normAutofit/>
          </a:bodyPr>
          <a:lstStyle/>
          <a:p>
            <a:pPr marL="0" indent="0">
              <a:buNone/>
            </a:pPr>
            <a:r>
              <a:rPr kumimoji="1" lang="ja-JP" altLang="en-US" sz="2400" dirty="0"/>
              <a:t>買い物に対する満足度を高める店員からの働きかけ：ベルギービール小売店における調査から</a:t>
            </a:r>
            <a:endParaRPr kumimoji="1" lang="en-US" altLang="ja-JP" sz="2400" dirty="0"/>
          </a:p>
          <a:p>
            <a:pPr marL="0" indent="0">
              <a:buNone/>
            </a:pPr>
            <a:r>
              <a:rPr kumimoji="1" lang="ja-JP" altLang="en-US" sz="1800" dirty="0"/>
              <a:t>大橋のりみ、清橋幸子（</a:t>
            </a:r>
            <a:r>
              <a:rPr kumimoji="1" lang="en-US" altLang="ja-JP" sz="1800" dirty="0"/>
              <a:t>2014</a:t>
            </a:r>
            <a:r>
              <a:rPr kumimoji="1" lang="ja-JP" altLang="en-US" sz="1800" dirty="0"/>
              <a:t>）</a:t>
            </a:r>
            <a:r>
              <a:rPr kumimoji="1" lang="en-US" altLang="ja-JP" sz="1800" dirty="0"/>
              <a:t>『</a:t>
            </a:r>
            <a:r>
              <a:rPr kumimoji="1" lang="ja-JP" altLang="en-US" sz="1800" dirty="0"/>
              <a:t>電子情報通信学会技術研究報告．</a:t>
            </a:r>
            <a:r>
              <a:rPr kumimoji="1" lang="en-US" altLang="ja-JP" sz="1800" dirty="0"/>
              <a:t>HSC</a:t>
            </a:r>
            <a:r>
              <a:rPr kumimoji="1" lang="ja-JP" altLang="en-US" sz="1800" dirty="0"/>
              <a:t>、ヒューマンコミュニケーション基礎</a:t>
            </a:r>
            <a:r>
              <a:rPr kumimoji="1" lang="en-US" altLang="ja-JP" sz="1800" dirty="0"/>
              <a:t>』</a:t>
            </a:r>
            <a:r>
              <a:rPr kumimoji="1" lang="ja-JP" altLang="en-US" sz="1800" dirty="0"/>
              <a:t>　</a:t>
            </a:r>
            <a:r>
              <a:rPr kumimoji="1" lang="en-US" altLang="ja-JP" sz="1800" dirty="0"/>
              <a:t>113</a:t>
            </a:r>
            <a:r>
              <a:rPr kumimoji="1" lang="ja-JP" altLang="en-US" sz="1800" dirty="0"/>
              <a:t>巻</a:t>
            </a:r>
            <a:r>
              <a:rPr kumimoji="1" lang="en-US" altLang="ja-JP" sz="1800" dirty="0"/>
              <a:t>426</a:t>
            </a:r>
            <a:r>
              <a:rPr kumimoji="1" lang="ja-JP" altLang="en-US" sz="1800" dirty="0"/>
              <a:t>号　</a:t>
            </a:r>
            <a:r>
              <a:rPr kumimoji="1" lang="en-US" altLang="ja-JP" sz="1800" dirty="0"/>
              <a:t>No.161-164</a:t>
            </a:r>
          </a:p>
          <a:p>
            <a:pPr marL="0" indent="0">
              <a:buNone/>
            </a:pPr>
            <a:r>
              <a:rPr kumimoji="1" lang="ja-JP" altLang="en-US" sz="1800" dirty="0"/>
              <a:t>→特定の商品を購入しようと来店したが、その商品がない状況に直面した消費者に対しての別の商品の提案の仕方。当初の希望商品との共通次元を消費者に明らかにするほうが満足度が高くなる。</a:t>
            </a:r>
            <a:endParaRPr kumimoji="1" lang="en-US" altLang="ja-JP" sz="1800" dirty="0"/>
          </a:p>
          <a:p>
            <a:pPr marL="0" indent="0">
              <a:buNone/>
            </a:pPr>
            <a:endParaRPr kumimoji="1" lang="en-US" altLang="ja-JP" sz="1800" dirty="0"/>
          </a:p>
          <a:p>
            <a:pPr marL="0" indent="0">
              <a:buNone/>
            </a:pPr>
            <a:endParaRPr kumimoji="1" lang="ja-JP" altLang="en-US" sz="1800" dirty="0"/>
          </a:p>
        </p:txBody>
      </p:sp>
      <p:pic>
        <p:nvPicPr>
          <p:cNvPr id="4" name="コンテンツ プレースホルダー 4" descr="アイス クリーム">
            <a:extLst>
              <a:ext uri="{FF2B5EF4-FFF2-40B4-BE49-F238E27FC236}">
                <a16:creationId xmlns:a16="http://schemas.microsoft.com/office/drawing/2014/main" id="{A2485D69-7C50-42FF-83B3-8CA4C9BB09FE}"/>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08441" y="570708"/>
            <a:ext cx="914400" cy="914400"/>
          </a:xfrm>
        </p:spPr>
      </p:pic>
      <p:sp>
        <p:nvSpPr>
          <p:cNvPr id="5" name="四角形: 角を丸くする 4">
            <a:extLst>
              <a:ext uri="{FF2B5EF4-FFF2-40B4-BE49-F238E27FC236}">
                <a16:creationId xmlns:a16="http://schemas.microsoft.com/office/drawing/2014/main" id="{58E5E6BE-6CEA-4FE9-A51B-EA0CD2098D45}"/>
              </a:ext>
            </a:extLst>
          </p:cNvPr>
          <p:cNvSpPr/>
          <p:nvPr/>
        </p:nvSpPr>
        <p:spPr>
          <a:xfrm>
            <a:off x="1975945" y="4351283"/>
            <a:ext cx="7830207" cy="1555531"/>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接客での会話の内容が満足評価に関係している</a:t>
            </a:r>
          </a:p>
        </p:txBody>
      </p:sp>
      <p:sp>
        <p:nvSpPr>
          <p:cNvPr id="7" name="スライド番号プレースホルダー 6">
            <a:extLst>
              <a:ext uri="{FF2B5EF4-FFF2-40B4-BE49-F238E27FC236}">
                <a16:creationId xmlns:a16="http://schemas.microsoft.com/office/drawing/2014/main" id="{6527A8B6-7D38-F846-94F1-376AC383DB06}"/>
              </a:ext>
            </a:extLst>
          </p:cNvPr>
          <p:cNvSpPr>
            <a:spLocks noGrp="1"/>
          </p:cNvSpPr>
          <p:nvPr>
            <p:ph type="sldNum" sz="quarter" idx="8"/>
          </p:nvPr>
        </p:nvSpPr>
        <p:spPr/>
        <p:txBody>
          <a:bodyPr/>
          <a:lstStyle/>
          <a:p>
            <a:pPr lvl="0"/>
            <a:fld id="{3B6B82C3-CCA1-4E3C-85AE-ADEF63AA065E}" type="slidenum">
              <a:rPr lang="en-US" altLang="ja-JP" smtClean="0"/>
              <a:t>8</a:t>
            </a:fld>
            <a:endParaRPr lang="ja-JP" altLang="en-US" dirty="0"/>
          </a:p>
        </p:txBody>
      </p:sp>
    </p:spTree>
    <p:extLst>
      <p:ext uri="{BB962C8B-B14F-4D97-AF65-F5344CB8AC3E}">
        <p14:creationId xmlns:p14="http://schemas.microsoft.com/office/powerpoint/2010/main" val="41149714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18A184-E2A9-4D7E-A5AE-11B213908D8C}"/>
              </a:ext>
            </a:extLst>
          </p:cNvPr>
          <p:cNvSpPr>
            <a:spLocks noGrp="1"/>
          </p:cNvSpPr>
          <p:nvPr>
            <p:ph type="title"/>
          </p:nvPr>
        </p:nvSpPr>
        <p:spPr/>
        <p:txBody>
          <a:bodyPr/>
          <a:lstStyle/>
          <a:p>
            <a:r>
              <a:rPr kumimoji="1" lang="ja-JP" altLang="en-US" dirty="0"/>
              <a:t>　先行研究</a:t>
            </a:r>
            <a:r>
              <a:rPr kumimoji="1" lang="en-US" altLang="ja-JP" dirty="0"/>
              <a:t>【</a:t>
            </a:r>
            <a:r>
              <a:rPr kumimoji="1" lang="ja-JP" altLang="en-US" dirty="0"/>
              <a:t>接客</a:t>
            </a:r>
            <a:r>
              <a:rPr kumimoji="1" lang="en-US" altLang="ja-JP" dirty="0"/>
              <a:t>】</a:t>
            </a:r>
            <a:endParaRPr kumimoji="1" lang="ja-JP" altLang="en-US" dirty="0"/>
          </a:p>
        </p:txBody>
      </p:sp>
      <p:pic>
        <p:nvPicPr>
          <p:cNvPr id="4" name="コンテンツ プレースホルダー 4" descr="アイス クリーム">
            <a:extLst>
              <a:ext uri="{FF2B5EF4-FFF2-40B4-BE49-F238E27FC236}">
                <a16:creationId xmlns:a16="http://schemas.microsoft.com/office/drawing/2014/main" id="{873F2B2C-DC09-483A-8259-FFA440C83100}"/>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50483" y="570708"/>
            <a:ext cx="914400" cy="914400"/>
          </a:xfrm>
        </p:spPr>
      </p:pic>
      <p:sp>
        <p:nvSpPr>
          <p:cNvPr id="6" name="コンテンツ プレースホルダー 5">
            <a:extLst>
              <a:ext uri="{FF2B5EF4-FFF2-40B4-BE49-F238E27FC236}">
                <a16:creationId xmlns:a16="http://schemas.microsoft.com/office/drawing/2014/main" id="{73DBFBF6-FF7D-4E85-BE65-E1283A1882AF}"/>
              </a:ext>
            </a:extLst>
          </p:cNvPr>
          <p:cNvSpPr>
            <a:spLocks noGrp="1"/>
          </p:cNvSpPr>
          <p:nvPr>
            <p:ph idx="1"/>
          </p:nvPr>
        </p:nvSpPr>
        <p:spPr/>
        <p:txBody>
          <a:bodyPr/>
          <a:lstStyle/>
          <a:p>
            <a:pPr marL="0" lvl="0" indent="0">
              <a:buNone/>
            </a:pPr>
            <a:r>
              <a:rPr lang="ja-JP" altLang="ja-JP" sz="2400" dirty="0"/>
              <a:t>顧客の気まずさ</a:t>
            </a:r>
            <a:r>
              <a:rPr lang="en-US" altLang="ja-JP" sz="2400" dirty="0"/>
              <a:t> : </a:t>
            </a:r>
            <a:r>
              <a:rPr lang="ja-JP" altLang="ja-JP" sz="2400" dirty="0"/>
              <a:t>リレーションシップ・マーケティング のジレンマ</a:t>
            </a:r>
            <a:endParaRPr lang="en-US" altLang="ja-JP" sz="2400" dirty="0"/>
          </a:p>
          <a:p>
            <a:pPr marL="0" lvl="0" indent="0">
              <a:buNone/>
            </a:pPr>
            <a:r>
              <a:rPr lang="ja-JP" altLang="ja-JP" sz="1800" dirty="0"/>
              <a:t>高銘鴻</a:t>
            </a:r>
            <a:r>
              <a:rPr lang="en-US" altLang="ja-JP" sz="1800" dirty="0"/>
              <a:t>(2011) 『</a:t>
            </a:r>
            <a:r>
              <a:rPr lang="ja-JP" altLang="en-US" sz="1800" dirty="0"/>
              <a:t>平成</a:t>
            </a:r>
            <a:r>
              <a:rPr lang="en-US" altLang="ja-JP" sz="1800" dirty="0"/>
              <a:t>22</a:t>
            </a:r>
            <a:r>
              <a:rPr lang="ja-JP" altLang="en-US" sz="1800" dirty="0"/>
              <a:t>年度博士学位論文</a:t>
            </a:r>
            <a:r>
              <a:rPr lang="en-US" altLang="ja-JP" sz="1800" dirty="0"/>
              <a:t>』</a:t>
            </a:r>
          </a:p>
          <a:p>
            <a:pPr marL="0" lvl="0" indent="0">
              <a:buNone/>
            </a:pPr>
            <a:r>
              <a:rPr lang="ja-JP" altLang="en-US" sz="1800" dirty="0"/>
              <a:t>→販売員と消費者の関係性によって接客サービスを受けた時に感じる気まずさへの影響が異なる</a:t>
            </a:r>
            <a:endParaRPr lang="en-US" altLang="ja-JP" sz="1800" dirty="0"/>
          </a:p>
          <a:p>
            <a:pPr marL="0" lvl="0" indent="0">
              <a:buNone/>
            </a:pPr>
            <a:r>
              <a:rPr lang="ja-JP" altLang="en-US" sz="1800" dirty="0"/>
              <a:t>　ビジネス関係に近いリレーションシップの方が友人関係に近いよりも気まずい</a:t>
            </a:r>
            <a:endParaRPr lang="en-US" altLang="ja-JP" sz="1800" dirty="0"/>
          </a:p>
          <a:p>
            <a:pPr marL="0" lvl="0" indent="0">
              <a:buNone/>
            </a:pPr>
            <a:endParaRPr lang="en-US" altLang="ja-JP" sz="1800" dirty="0"/>
          </a:p>
          <a:p>
            <a:pPr marL="0" lvl="0" indent="0">
              <a:buNone/>
            </a:pPr>
            <a:endParaRPr lang="en-US" altLang="ja-JP" sz="1800" dirty="0"/>
          </a:p>
        </p:txBody>
      </p:sp>
      <p:sp>
        <p:nvSpPr>
          <p:cNvPr id="8" name="四角形: 角を丸くする 7">
            <a:extLst>
              <a:ext uri="{FF2B5EF4-FFF2-40B4-BE49-F238E27FC236}">
                <a16:creationId xmlns:a16="http://schemas.microsoft.com/office/drawing/2014/main" id="{4D2B640F-9099-46FE-BF70-2D348380DA44}"/>
              </a:ext>
            </a:extLst>
          </p:cNvPr>
          <p:cNvSpPr/>
          <p:nvPr/>
        </p:nvSpPr>
        <p:spPr>
          <a:xfrm>
            <a:off x="2165130" y="4001295"/>
            <a:ext cx="8008883" cy="1765738"/>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店員と消費者の関係性が接客の負の感情</a:t>
            </a:r>
            <a:r>
              <a:rPr lang="ja-JP" altLang="en-US" dirty="0">
                <a:solidFill>
                  <a:schemeClr val="tx1"/>
                </a:solidFill>
              </a:rPr>
              <a:t>を引き起こすことに</a:t>
            </a:r>
            <a:r>
              <a:rPr kumimoji="1" lang="ja-JP" altLang="en-US" dirty="0">
                <a:solidFill>
                  <a:schemeClr val="tx1"/>
                </a:solidFill>
              </a:rPr>
              <a:t>関係している</a:t>
            </a:r>
          </a:p>
        </p:txBody>
      </p:sp>
      <p:sp>
        <p:nvSpPr>
          <p:cNvPr id="3" name="スライド番号プレースホルダー 2">
            <a:extLst>
              <a:ext uri="{FF2B5EF4-FFF2-40B4-BE49-F238E27FC236}">
                <a16:creationId xmlns:a16="http://schemas.microsoft.com/office/drawing/2014/main" id="{0B71DA5E-883C-474F-B29E-D462F9C86E91}"/>
              </a:ext>
            </a:extLst>
          </p:cNvPr>
          <p:cNvSpPr>
            <a:spLocks noGrp="1"/>
          </p:cNvSpPr>
          <p:nvPr>
            <p:ph type="sldNum" sz="quarter" idx="8"/>
          </p:nvPr>
        </p:nvSpPr>
        <p:spPr/>
        <p:txBody>
          <a:bodyPr/>
          <a:lstStyle/>
          <a:p>
            <a:pPr lvl="0"/>
            <a:fld id="{3B6B82C3-CCA1-4E3C-85AE-ADEF63AA065E}" type="slidenum">
              <a:rPr lang="en-US" altLang="ja-JP" smtClean="0"/>
              <a:t>9</a:t>
            </a:fld>
            <a:endParaRPr lang="ja-JP" altLang="en-US" dirty="0"/>
          </a:p>
        </p:txBody>
      </p:sp>
    </p:spTree>
    <p:extLst>
      <p:ext uri="{BB962C8B-B14F-4D97-AF65-F5344CB8AC3E}">
        <p14:creationId xmlns:p14="http://schemas.microsoft.com/office/powerpoint/2010/main" val="78379782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5617</TotalTime>
  <Words>1274</Words>
  <Application>Microsoft Macintosh PowerPoint</Application>
  <PresentationFormat>ワイド画面</PresentationFormat>
  <Paragraphs>242</Paragraphs>
  <Slides>28</Slides>
  <Notes>9</Notes>
  <HiddenSlides>4</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28</vt:i4>
      </vt:variant>
    </vt:vector>
  </HeadingPairs>
  <TitlesOfParts>
    <vt:vector size="33" baseType="lpstr">
      <vt:lpstr>游ゴシック</vt:lpstr>
      <vt:lpstr>游ゴシック Light</vt:lpstr>
      <vt:lpstr>Arial</vt:lpstr>
      <vt:lpstr>Wingdings</vt:lpstr>
      <vt:lpstr>Office テーマ</vt:lpstr>
      <vt:lpstr>接客スイートスポット</vt:lpstr>
      <vt:lpstr>　目次</vt:lpstr>
      <vt:lpstr> 研究概要</vt:lpstr>
      <vt:lpstr>現状分析</vt:lpstr>
      <vt:lpstr>　　現状分析</vt:lpstr>
      <vt:lpstr>現状分析</vt:lpstr>
      <vt:lpstr>問題意識</vt:lpstr>
      <vt:lpstr>　先行研究【接客】</vt:lpstr>
      <vt:lpstr>　先行研究【接客】</vt:lpstr>
      <vt:lpstr>先行研究【接客】</vt:lpstr>
      <vt:lpstr>先行研究まとめ【接客】</vt:lpstr>
      <vt:lpstr>　先行研究【スイートスポット】　</vt:lpstr>
      <vt:lpstr>　先行研究【スイートスポット】</vt:lpstr>
      <vt:lpstr>　先行研究【スイートスポット】</vt:lpstr>
      <vt:lpstr>　スイートスポットの定義</vt:lpstr>
      <vt:lpstr>研究目的</vt:lpstr>
      <vt:lpstr>PowerPoint プレゼンテーション</vt:lpstr>
      <vt:lpstr>　仮説導出</vt:lpstr>
      <vt:lpstr>　スイートスポットの定義</vt:lpstr>
      <vt:lpstr>　先行研究【空間】</vt:lpstr>
      <vt:lpstr>　先行研究【感情】</vt:lpstr>
      <vt:lpstr>仮説１</vt:lpstr>
      <vt:lpstr>　先行研究【対人】</vt:lpstr>
      <vt:lpstr>仮説２</vt:lpstr>
      <vt:lpstr>先行研究　　</vt:lpstr>
      <vt:lpstr>参考文献</vt:lpstr>
      <vt:lpstr>　参考文献</vt:lpstr>
      <vt:lpstr>参考文献【保留中】</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NRC進捗報告</dc:title>
  <dc:creator>鈴木　梨穂</dc:creator>
  <cp:lastModifiedBy>Microsoft Office ユーザー</cp:lastModifiedBy>
  <cp:revision>287</cp:revision>
  <cp:lastPrinted>2019-07-15T07:25:56Z</cp:lastPrinted>
  <dcterms:created xsi:type="dcterms:W3CDTF">2019-07-15T06:35:26Z</dcterms:created>
  <dcterms:modified xsi:type="dcterms:W3CDTF">2019-09-18T12:08:56Z</dcterms:modified>
</cp:coreProperties>
</file>